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Shape 189"/>
          <p:cNvSpPr/>
          <p:nvPr>
            <p:ph type="sldImg"/>
          </p:nvPr>
        </p:nvSpPr>
        <p:spPr>
          <a:xfrm>
            <a:off x="1143000" y="685800"/>
            <a:ext cx="4572000" cy="3429000"/>
          </a:xfrm>
          <a:prstGeom prst="rect">
            <a:avLst/>
          </a:prstGeom>
        </p:spPr>
        <p:txBody>
          <a:bodyPr/>
          <a:lstStyle/>
          <a:p>
            <a:pPr/>
          </a:p>
        </p:txBody>
      </p:sp>
      <p:sp>
        <p:nvSpPr>
          <p:cNvPr id="190" name="Shape 19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18"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19"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20"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21"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29"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30"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31"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32" name="Straight Connector 6"/>
          <p:cNvSpPr/>
          <p:nvPr/>
        </p:nvSpPr>
        <p:spPr>
          <a:xfrm>
            <a:off x="0" y="653853"/>
            <a:ext cx="9144001" cy="1"/>
          </a:xfrm>
          <a:prstGeom prst="line">
            <a:avLst/>
          </a:prstGeom>
          <a:ln w="41275">
            <a:solidFill>
              <a:srgbClr val="C83232"/>
            </a:solidFill>
            <a:miter/>
          </a:ln>
        </p:spPr>
        <p:txBody>
          <a:bodyPr lIns="45719" rIns="45719"/>
          <a:lstStyle/>
          <a:p>
            <a:pPr/>
          </a:p>
        </p:txBody>
      </p:sp>
      <p:sp>
        <p:nvSpPr>
          <p:cNvPr id="1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47"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8"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 | </a:t>
            </a:r>
          </a:p>
        </p:txBody>
      </p:sp>
      <p:sp>
        <p:nvSpPr>
          <p:cNvPr id="149"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50"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51" name="Body Level One…"/>
          <p:cNvSpPr txBox="1"/>
          <p:nvPr>
            <p:ph type="body" sz="quarter" idx="1"/>
          </p:nvPr>
        </p:nvSpPr>
        <p:spPr>
          <a:xfrm>
            <a:off x="4953000" y="4036236"/>
            <a:ext cx="2270008" cy="381001"/>
          </a:xfrm>
          <a:prstGeom prst="rect">
            <a:avLst/>
          </a:prstGeom>
        </p:spPr>
        <p:txBody>
          <a:bodyPr/>
          <a:lstStyle>
            <a:lvl1pPr marL="0" indent="0" defTabSz="914400">
              <a:lnSpc>
                <a:spcPct val="90000"/>
              </a:lnSpc>
              <a:spcBef>
                <a:spcPts val="1000"/>
              </a:spcBef>
              <a:buSzTx/>
              <a:buFontTx/>
              <a:buNone/>
              <a:defRPr b="1" sz="1800">
                <a:solidFill>
                  <a:srgbClr val="FFFFFF"/>
                </a:solidFill>
                <a:latin typeface="Arial"/>
                <a:ea typeface="Arial"/>
                <a:cs typeface="Arial"/>
                <a:sym typeface="Arial"/>
              </a:defRPr>
            </a:lvl1pPr>
            <a:lvl2pPr marL="662939" indent="-205739" defTabSz="914400">
              <a:lnSpc>
                <a:spcPct val="90000"/>
              </a:lnSpc>
              <a:spcBef>
                <a:spcPts val="1000"/>
              </a:spcBef>
              <a:buFontTx/>
              <a:buChar char="•"/>
              <a:defRPr b="1" sz="1800">
                <a:solidFill>
                  <a:srgbClr val="FFFFFF"/>
                </a:solidFill>
                <a:latin typeface="Arial"/>
                <a:ea typeface="Arial"/>
                <a:cs typeface="Arial"/>
                <a:sym typeface="Arial"/>
              </a:defRPr>
            </a:lvl2pPr>
            <a:lvl3pPr marL="1120139" indent="-205739" defTabSz="914400">
              <a:lnSpc>
                <a:spcPct val="90000"/>
              </a:lnSpc>
              <a:spcBef>
                <a:spcPts val="1000"/>
              </a:spcBef>
              <a:buFontTx/>
              <a:defRPr b="1" sz="1800">
                <a:solidFill>
                  <a:srgbClr val="FFFFFF"/>
                </a:solidFill>
                <a:latin typeface="Arial"/>
                <a:ea typeface="Arial"/>
                <a:cs typeface="Arial"/>
                <a:sym typeface="Arial"/>
              </a:defRPr>
            </a:lvl3pPr>
            <a:lvl4pPr marL="1577339" indent="-205739" defTabSz="914400">
              <a:lnSpc>
                <a:spcPct val="90000"/>
              </a:lnSpc>
              <a:spcBef>
                <a:spcPts val="1000"/>
              </a:spcBef>
              <a:buFontTx/>
              <a:buChar char="•"/>
              <a:defRPr b="1" sz="1800">
                <a:solidFill>
                  <a:srgbClr val="FFFFFF"/>
                </a:solidFill>
                <a:latin typeface="Arial"/>
                <a:ea typeface="Arial"/>
                <a:cs typeface="Arial"/>
                <a:sym typeface="Arial"/>
              </a:defRPr>
            </a:lvl4pPr>
            <a:lvl5pPr marL="2034539" indent="-205739" defTabSz="914400">
              <a:lnSpc>
                <a:spcPct val="90000"/>
              </a:lnSpc>
              <a:spcBef>
                <a:spcPts val="1000"/>
              </a:spcBef>
              <a:buFontTx/>
              <a:buChar char="•"/>
              <a:defRPr b="1" sz="18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52"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pic>
        <p:nvPicPr>
          <p:cNvPr id="153" name="Content Placeholder 8" descr="Content Placeholder 8"/>
          <p:cNvPicPr>
            <a:picLocks noChangeAspect="1"/>
          </p:cNvPicPr>
          <p:nvPr/>
        </p:nvPicPr>
        <p:blipFill>
          <a:blip r:embed="rId2">
            <a:extLst/>
          </a:blip>
          <a:srcRect l="0" t="10220" r="0" b="0"/>
          <a:stretch>
            <a:fillRect/>
          </a:stretch>
        </p:blipFill>
        <p:spPr>
          <a:xfrm>
            <a:off x="0" y="-1"/>
            <a:ext cx="9144000" cy="560979"/>
          </a:xfrm>
          <a:prstGeom prst="rect">
            <a:avLst/>
          </a:prstGeom>
          <a:ln w="12700">
            <a:miter lim="400000"/>
          </a:ln>
        </p:spPr>
      </p:pic>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61"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2"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6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171"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2"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3" name="Straight Connector 8"/>
          <p:cNvSpPr/>
          <p:nvPr/>
        </p:nvSpPr>
        <p:spPr>
          <a:xfrm>
            <a:off x="0" y="653853"/>
            <a:ext cx="9144001" cy="1"/>
          </a:xfrm>
          <a:prstGeom prst="line">
            <a:avLst/>
          </a:prstGeom>
          <a:ln w="41275">
            <a:solidFill>
              <a:srgbClr val="BF5700"/>
            </a:solidFill>
            <a:miter/>
          </a:ln>
        </p:spPr>
        <p:txBody>
          <a:bodyPr lIns="45719" rIns="45719"/>
          <a:lstStyle/>
          <a:p>
            <a:pPr/>
          </a:p>
        </p:txBody>
      </p:sp>
      <p:sp>
        <p:nvSpPr>
          <p:cNvPr id="174"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pic>
        <p:nvPicPr>
          <p:cNvPr id="175" name="Content Placeholder 8" descr="Content Placeholder 8"/>
          <p:cNvPicPr>
            <a:picLocks noChangeAspect="1"/>
          </p:cNvPicPr>
          <p:nvPr/>
        </p:nvPicPr>
        <p:blipFill>
          <a:blip r:embed="rId2">
            <a:extLst/>
          </a:blip>
          <a:srcRect l="73429" t="14128" r="0" b="0"/>
          <a:stretch>
            <a:fillRect/>
          </a:stretch>
        </p:blipFill>
        <p:spPr>
          <a:xfrm>
            <a:off x="-5871" y="6400799"/>
            <a:ext cx="2179730" cy="481356"/>
          </a:xfrm>
          <a:prstGeom prst="rect">
            <a:avLst/>
          </a:prstGeom>
          <a:ln w="12700">
            <a:miter lim="400000"/>
          </a:ln>
        </p:spPr>
      </p:pic>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1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1"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Slide">
    <p:spTree>
      <p:nvGrpSpPr>
        <p:cNvPr id="1" name=""/>
        <p:cNvGrpSpPr/>
        <p:nvPr/>
      </p:nvGrpSpPr>
      <p:grpSpPr>
        <a:xfrm>
          <a:off x="0" y="0"/>
          <a:ext cx="0" cy="0"/>
          <a:chOff x="0" y="0"/>
          <a:chExt cx="0" cy="0"/>
        </a:xfrm>
      </p:grpSpPr>
      <p:pic>
        <p:nvPicPr>
          <p:cNvPr id="59" name="Picture 15" descr="Picture 15"/>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60"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61"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 |</a:t>
            </a:r>
          </a:p>
        </p:txBody>
      </p:sp>
      <p:sp>
        <p:nvSpPr>
          <p:cNvPr id="62"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63"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64" name="Body Level One…"/>
          <p:cNvSpPr txBox="1"/>
          <p:nvPr>
            <p:ph type="body" sz="quarter" idx="1"/>
          </p:nvPr>
        </p:nvSpPr>
        <p:spPr>
          <a:xfrm>
            <a:off x="3962400" y="4037683"/>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65"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1_Blank">
    <p:spTree>
      <p:nvGrpSpPr>
        <p:cNvPr id="1" name=""/>
        <p:cNvGrpSpPr/>
        <p:nvPr/>
      </p:nvGrpSpPr>
      <p:grpSpPr>
        <a:xfrm>
          <a:off x="0" y="0"/>
          <a:ext cx="0" cy="0"/>
          <a:chOff x="0" y="0"/>
          <a:chExt cx="0" cy="0"/>
        </a:xfrm>
      </p:grpSpPr>
      <p:pic>
        <p:nvPicPr>
          <p:cNvPr id="73"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7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75" name="TextBox 6"/>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76" name="Title Text"/>
          <p:cNvSpPr txBox="1"/>
          <p:nvPr>
            <p:ph type="title"/>
          </p:nvPr>
        </p:nvSpPr>
        <p:spPr>
          <a:prstGeom prst="rect">
            <a:avLst/>
          </a:prstGeom>
        </p:spPr>
        <p:txBody>
          <a:bodyPr/>
          <a:lstStyle>
            <a:lvl1pPr defTabSz="914400">
              <a:lnSpc>
                <a:spcPct val="90000"/>
              </a:lnSpc>
            </a:lvl1pPr>
          </a:lstStyle>
          <a:p>
            <a:pPr/>
            <a:r>
              <a:t>Title Text</a:t>
            </a:r>
          </a:p>
        </p:txBody>
      </p:sp>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nd Content">
    <p:spTree>
      <p:nvGrpSpPr>
        <p:cNvPr id="1" name=""/>
        <p:cNvGrpSpPr/>
        <p:nvPr/>
      </p:nvGrpSpPr>
      <p:grpSpPr>
        <a:xfrm>
          <a:off x="0" y="0"/>
          <a:ext cx="0" cy="0"/>
          <a:chOff x="0" y="0"/>
          <a:chExt cx="0" cy="0"/>
        </a:xfrm>
      </p:grpSpPr>
      <p:sp>
        <p:nvSpPr>
          <p:cNvPr id="84"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85"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86"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87" name="Straight Connector 8"/>
          <p:cNvSpPr/>
          <p:nvPr/>
        </p:nvSpPr>
        <p:spPr>
          <a:xfrm>
            <a:off x="0" y="653853"/>
            <a:ext cx="9144001" cy="1"/>
          </a:xfrm>
          <a:prstGeom prst="line">
            <a:avLst/>
          </a:prstGeom>
          <a:ln w="41275">
            <a:solidFill>
              <a:srgbClr val="C83232"/>
            </a:solidFill>
            <a:miter/>
          </a:ln>
        </p:spPr>
        <p:txBody>
          <a:bodyPr lIns="45719" rIns="45719"/>
          <a:lstStyle/>
          <a:p>
            <a:pPr/>
          </a:p>
        </p:txBody>
      </p:sp>
      <p:pic>
        <p:nvPicPr>
          <p:cNvPr id="88"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89" name="TextBox 18"/>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9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Custom Layout">
    <p:spTree>
      <p:nvGrpSpPr>
        <p:cNvPr id="1" name=""/>
        <p:cNvGrpSpPr/>
        <p:nvPr/>
      </p:nvGrpSpPr>
      <p:grpSpPr>
        <a:xfrm>
          <a:off x="0" y="0"/>
          <a:ext cx="0" cy="0"/>
          <a:chOff x="0" y="0"/>
          <a:chExt cx="0" cy="0"/>
        </a:xfrm>
      </p:grpSpPr>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04"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10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06"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a:r>
          </a:p>
        </p:txBody>
      </p:sp>
      <p:sp>
        <p:nvSpPr>
          <p:cNvPr id="107" name="TextBox 17"/>
          <p:cNvSpPr txBox="1"/>
          <p:nvPr/>
        </p:nvSpPr>
        <p:spPr>
          <a:xfrm>
            <a:off x="6247493" y="6540235"/>
            <a:ext cx="2787651"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r">
              <a:defRPr sz="800">
                <a:solidFill>
                  <a:srgbClr val="FFFFFF"/>
                </a:solidFill>
                <a:latin typeface="Arial"/>
                <a:ea typeface="Arial"/>
                <a:cs typeface="Arial"/>
                <a:sym typeface="Arial"/>
              </a:defRPr>
            </a:lvl1pPr>
          </a:lstStyle>
          <a:p>
            <a:pPr/>
            <a:r>
              <a:t>© 2016 | Coding Boot Camp - All Rights Reserved</a:t>
            </a:r>
          </a:p>
        </p:txBody>
      </p:sp>
      <p:sp>
        <p:nvSpPr>
          <p:cNvPr id="108"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09" name="Body Level One…"/>
          <p:cNvSpPr txBox="1"/>
          <p:nvPr>
            <p:ph type="body" sz="quarter" idx="1"/>
          </p:nvPr>
        </p:nvSpPr>
        <p:spPr>
          <a:xfrm>
            <a:off x="3370402" y="4034788"/>
            <a:ext cx="2270008" cy="381001"/>
          </a:xfrm>
          <a:prstGeom prst="rect">
            <a:avLst/>
          </a:prstGeom>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vl2pPr marL="685800" indent="-228600" defTabSz="914400">
              <a:lnSpc>
                <a:spcPct val="90000"/>
              </a:lnSpc>
              <a:spcBef>
                <a:spcPts val="1000"/>
              </a:spcBef>
              <a:buFontTx/>
              <a:buChar char="•"/>
              <a:defRPr b="1" sz="2000">
                <a:solidFill>
                  <a:srgbClr val="FFFFFF"/>
                </a:solidFill>
                <a:latin typeface="Arial"/>
                <a:ea typeface="Arial"/>
                <a:cs typeface="Arial"/>
                <a:sym typeface="Arial"/>
              </a:defRPr>
            </a:lvl2pPr>
            <a:lvl3pPr marL="1143000" defTabSz="914400">
              <a:lnSpc>
                <a:spcPct val="90000"/>
              </a:lnSpc>
              <a:spcBef>
                <a:spcPts val="1000"/>
              </a:spcBef>
              <a:buFontTx/>
              <a:defRPr b="1" sz="2000">
                <a:solidFill>
                  <a:srgbClr val="FFFFFF"/>
                </a:solidFill>
                <a:latin typeface="Arial"/>
                <a:ea typeface="Arial"/>
                <a:cs typeface="Arial"/>
                <a:sym typeface="Arial"/>
              </a:defRPr>
            </a:lvl3pPr>
            <a:lvl4pPr marL="1600200" indent="-228600" defTabSz="914400">
              <a:lnSpc>
                <a:spcPct val="90000"/>
              </a:lnSpc>
              <a:spcBef>
                <a:spcPts val="1000"/>
              </a:spcBef>
              <a:buFontTx/>
              <a:buChar char="•"/>
              <a:defRPr b="1" sz="2000">
                <a:solidFill>
                  <a:srgbClr val="FFFFFF"/>
                </a:solidFill>
                <a:latin typeface="Arial"/>
                <a:ea typeface="Arial"/>
                <a:cs typeface="Arial"/>
                <a:sym typeface="Arial"/>
              </a:defRPr>
            </a:lvl4pPr>
            <a:lvl5pPr marL="2057400" indent="-228600" defTabSz="914400">
              <a:lnSpc>
                <a:spcPct val="90000"/>
              </a:lnSpc>
              <a:spcBef>
                <a:spcPts val="1000"/>
              </a:spcBef>
              <a:buFontTx/>
              <a:buChar char="•"/>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10"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gif"/></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mailto:blahston@gmail.com" TargetMode="External"/><Relationship Id="rId3" Type="http://schemas.openxmlformats.org/officeDocument/2006/relationships/hyperlink" Target="mailto:blahby@gmail.com" TargetMode="External"/><Relationship Id="rId4" Type="http://schemas.openxmlformats.org/officeDocument/2006/relationships/hyperlink" Target="mailto:blahby231@gmail.com"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image" Target="../media/image11.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gif"/></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gif"/><Relationship Id="rId6" Type="http://schemas.openxmlformats.org/officeDocument/2006/relationships/image" Target="../media/image1.jpeg"/><Relationship Id="rId7" Type="http://schemas.openxmlformats.org/officeDocument/2006/relationships/image" Target="../media/image2.jpeg"/><Relationship Id="rId8" Type="http://schemas.openxmlformats.org/officeDocument/2006/relationships/image" Target="../media/image1.tif"/></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Title 1"/>
          <p:cNvSpPr txBox="1"/>
          <p:nvPr>
            <p:ph type="title"/>
          </p:nvPr>
        </p:nvSpPr>
        <p:spPr>
          <a:xfrm>
            <a:off x="390606" y="2953542"/>
            <a:ext cx="8229601" cy="871860"/>
          </a:xfrm>
          <a:prstGeom prst="rect">
            <a:avLst/>
          </a:prstGeom>
        </p:spPr>
        <p:txBody>
          <a:bodyPr/>
          <a:lstStyle/>
          <a:p>
            <a:pPr/>
            <a:r>
              <a:t>Masters of MongoDB</a:t>
            </a:r>
          </a:p>
        </p:txBody>
      </p:sp>
      <p:sp>
        <p:nvSpPr>
          <p:cNvPr id="193" name="Text Placeholder 2"/>
          <p:cNvSpPr txBox="1"/>
          <p:nvPr>
            <p:ph type="body" sz="quarter" idx="1"/>
          </p:nvPr>
        </p:nvSpPr>
        <p:spPr>
          <a:xfrm>
            <a:off x="3370402" y="4034788"/>
            <a:ext cx="3380316" cy="381001"/>
          </a:xfrm>
          <a:prstGeom prst="rect">
            <a:avLst/>
          </a:prstGeom>
        </p:spPr>
        <p:txBody>
          <a:bodyPr/>
          <a:lstStyle/>
          <a:p>
            <a:pPr/>
            <a:r>
              <a:t>November 21st, 2017</a:t>
            </a:r>
          </a:p>
        </p:txBody>
      </p:sp>
      <p:sp>
        <p:nvSpPr>
          <p:cNvPr id="194" name="Text Placeholder 3"/>
          <p:cNvSpPr/>
          <p:nvPr>
            <p:ph type="body" idx="13"/>
          </p:nvPr>
        </p:nvSpPr>
        <p:spPr>
          <a:prstGeom prst="rect">
            <a:avLst/>
          </a:prstGeom>
          <a:extLst>
            <a:ext uri="{C572A759-6A51-4108-AA02-DFA0A04FC94B}">
              <ma14:wrappingTextBoxFlag xmlns:ma14="http://schemas.microsoft.com/office/mac/drawingml/2011/main" val="1"/>
            </a:ext>
          </a:extLst>
        </p:spPr>
        <p:txBody>
          <a:bodyPr/>
          <a:lstStyle>
            <a:lvl1pPr marL="0" indent="0" defTabSz="914400">
              <a:lnSpc>
                <a:spcPct val="90000"/>
              </a:lnSpc>
              <a:spcBef>
                <a:spcPts val="1000"/>
              </a:spcBef>
              <a:buSzTx/>
              <a:buFontTx/>
              <a:buNone/>
              <a:defRPr b="1" sz="2000">
                <a:solidFill>
                  <a:srgbClr val="FFFFFF"/>
                </a:solidFill>
                <a:latin typeface="Arial"/>
                <a:ea typeface="Arial"/>
                <a:cs typeface="Arial"/>
                <a:sym typeface="Arial"/>
              </a:defRPr>
            </a:lvl1pPr>
          </a:lstStyle>
          <a:p>
            <a:pPr/>
            <a:r>
              <a:t>Day 54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Title 1"/>
          <p:cNvSpPr txBox="1"/>
          <p:nvPr>
            <p:ph type="title"/>
          </p:nvPr>
        </p:nvSpPr>
        <p:spPr>
          <a:xfrm>
            <a:off x="304799" y="-1"/>
            <a:ext cx="5470528" cy="653856"/>
          </a:xfrm>
          <a:prstGeom prst="rect">
            <a:avLst/>
          </a:prstGeom>
        </p:spPr>
        <p:txBody>
          <a:bodyPr/>
          <a:lstStyle/>
          <a:p>
            <a:pPr/>
            <a:r>
              <a:t>But if this is you…</a:t>
            </a:r>
          </a:p>
        </p:txBody>
      </p:sp>
      <p:pic>
        <p:nvPicPr>
          <p:cNvPr id="236" name="Picture 2" descr="Picture 2"/>
          <p:cNvPicPr>
            <a:picLocks noChangeAspect="1"/>
          </p:cNvPicPr>
          <p:nvPr/>
        </p:nvPicPr>
        <p:blipFill>
          <a:blip r:embed="rId2">
            <a:extLst/>
          </a:blip>
          <a:stretch>
            <a:fillRect/>
          </a:stretch>
        </p:blipFill>
        <p:spPr>
          <a:xfrm>
            <a:off x="-7258" y="838200"/>
            <a:ext cx="9151258" cy="4321427"/>
          </a:xfrm>
          <a:prstGeom prst="rect">
            <a:avLst/>
          </a:prstGeom>
          <a:ln w="12700">
            <a:miter lim="400000"/>
          </a:ln>
        </p:spPr>
      </p:pic>
      <p:sp>
        <p:nvSpPr>
          <p:cNvPr id="237" name="Content Placeholder 2"/>
          <p:cNvSpPr txBox="1"/>
          <p:nvPr/>
        </p:nvSpPr>
        <p:spPr>
          <a:xfrm>
            <a:off x="2396670" y="5343973"/>
            <a:ext cx="4343401"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pPr/>
            <a:r>
              <a:t>A {Sand???} Castle of Knowledge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Title 1"/>
          <p:cNvSpPr txBox="1"/>
          <p:nvPr>
            <p:ph type="title"/>
          </p:nvPr>
        </p:nvSpPr>
        <p:spPr>
          <a:xfrm>
            <a:off x="304799" y="-1"/>
            <a:ext cx="6948441" cy="653856"/>
          </a:xfrm>
          <a:prstGeom prst="rect">
            <a:avLst/>
          </a:prstGeom>
        </p:spPr>
        <p:txBody>
          <a:bodyPr/>
          <a:lstStyle/>
          <a:p>
            <a:pPr/>
            <a:r>
              <a:t>Double Down - This is absolutely critical!</a:t>
            </a:r>
          </a:p>
        </p:txBody>
      </p:sp>
      <p:sp>
        <p:nvSpPr>
          <p:cNvPr id="240" name="Content Placeholder 2"/>
          <p:cNvSpPr txBox="1"/>
          <p:nvPr/>
        </p:nvSpPr>
        <p:spPr>
          <a:xfrm>
            <a:off x="304800" y="838200"/>
            <a:ext cx="8229600" cy="472458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500"/>
              </a:spcBef>
              <a:defRPr i="1" sz="2400" u="sng">
                <a:latin typeface="Arial"/>
                <a:ea typeface="Arial"/>
                <a:cs typeface="Arial"/>
                <a:sym typeface="Arial"/>
              </a:defRPr>
            </a:pPr>
            <a:r>
              <a:t>Then it’s time to double-down and get caught up. </a:t>
            </a:r>
          </a:p>
          <a:p>
            <a:pPr defTabSz="685800">
              <a:spcBef>
                <a:spcPts val="500"/>
              </a:spcBef>
              <a:defRPr i="1" sz="2400" u="sng">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You have access to myself and the TAs for 2 months.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Look through the code base. Identify your weaknesses.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Schedule a help session during office hours.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And put in the hard hours! </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This is the </a:t>
            </a:r>
            <a:r>
              <a:rPr b="1" u="sng"/>
              <a:t>absolute best</a:t>
            </a:r>
            <a:r>
              <a:t> time to learn this material.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Title 1"/>
          <p:cNvSpPr txBox="1"/>
          <p:nvPr>
            <p:ph type="title"/>
          </p:nvPr>
        </p:nvSpPr>
        <p:spPr>
          <a:xfrm>
            <a:off x="304799" y="-1"/>
            <a:ext cx="5470528" cy="653856"/>
          </a:xfrm>
          <a:prstGeom prst="rect">
            <a:avLst/>
          </a:prstGeom>
        </p:spPr>
        <p:txBody>
          <a:bodyPr/>
          <a:lstStyle/>
          <a:p>
            <a:pPr/>
            <a:r>
              <a:t>Start Now.</a:t>
            </a:r>
          </a:p>
        </p:txBody>
      </p:sp>
      <p:pic>
        <p:nvPicPr>
          <p:cNvPr id="243" name="Picture 2" descr="Picture 2"/>
          <p:cNvPicPr>
            <a:picLocks noChangeAspect="1"/>
          </p:cNvPicPr>
          <p:nvPr/>
        </p:nvPicPr>
        <p:blipFill>
          <a:blip r:embed="rId2">
            <a:extLst/>
          </a:blip>
          <a:stretch>
            <a:fillRect/>
          </a:stretch>
        </p:blipFill>
        <p:spPr>
          <a:xfrm>
            <a:off x="304800" y="838200"/>
            <a:ext cx="5638800" cy="5462590"/>
          </a:xfrm>
          <a:prstGeom prst="rect">
            <a:avLst/>
          </a:prstGeom>
          <a:ln w="12700">
            <a:miter lim="400000"/>
          </a:ln>
        </p:spPr>
      </p:pic>
      <p:sp>
        <p:nvSpPr>
          <p:cNvPr id="244" name="Content Placeholder 2"/>
          <p:cNvSpPr txBox="1"/>
          <p:nvPr/>
        </p:nvSpPr>
        <p:spPr>
          <a:xfrm>
            <a:off x="6324600" y="2590800"/>
            <a:ext cx="2667000" cy="154547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685800">
              <a:spcBef>
                <a:spcPts val="400"/>
              </a:spcBef>
              <a:defRPr b="1" i="1">
                <a:latin typeface="Arial"/>
                <a:ea typeface="Arial"/>
                <a:cs typeface="Arial"/>
                <a:sym typeface="Arial"/>
              </a:defRPr>
            </a:pPr>
            <a:r>
              <a:t>Because let’s be real. </a:t>
            </a:r>
            <a:endParaRPr sz="2400"/>
          </a:p>
          <a:p>
            <a:pPr defTabSz="685800">
              <a:spcBef>
                <a:spcPts val="500"/>
              </a:spcBef>
              <a:defRPr b="1" i="1">
                <a:latin typeface="Arial"/>
                <a:ea typeface="Arial"/>
                <a:cs typeface="Arial"/>
                <a:sym typeface="Arial"/>
              </a:defRPr>
            </a:pPr>
          </a:p>
          <a:p>
            <a:pPr defTabSz="685800">
              <a:spcBef>
                <a:spcPts val="400"/>
              </a:spcBef>
              <a:defRPr b="1" i="1">
                <a:latin typeface="Arial"/>
                <a:ea typeface="Arial"/>
                <a:cs typeface="Arial"/>
                <a:sym typeface="Arial"/>
              </a:defRPr>
            </a:pPr>
            <a:r>
              <a:t>You aren’t going to start when you graduate.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xfrm>
            <a:off x="304799" y="-1"/>
            <a:ext cx="5470528" cy="653856"/>
          </a:xfrm>
          <a:prstGeom prst="rect">
            <a:avLst/>
          </a:prstGeom>
        </p:spPr>
        <p:txBody>
          <a:bodyPr/>
          <a:lstStyle/>
          <a:p>
            <a:pPr/>
            <a:r>
              <a:t>Your Goals – Beginning of the Year</a:t>
            </a:r>
          </a:p>
        </p:txBody>
      </p:sp>
      <p:sp>
        <p:nvSpPr>
          <p:cNvPr id="247" name="Shape 70"/>
          <p:cNvSpPr txBox="1"/>
          <p:nvPr/>
        </p:nvSpPr>
        <p:spPr>
          <a:xfrm>
            <a:off x="590336" y="1490933"/>
            <a:ext cx="8032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“Hope to make something of myself one day…”</a:t>
            </a:r>
          </a:p>
        </p:txBody>
      </p:sp>
      <p:sp>
        <p:nvSpPr>
          <p:cNvPr id="248" name="Shape 70"/>
          <p:cNvSpPr txBox="1"/>
          <p:nvPr/>
        </p:nvSpPr>
        <p:spPr>
          <a:xfrm>
            <a:off x="971335" y="863612"/>
            <a:ext cx="72707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land a solid career.. and be able to support a family.”</a:t>
            </a:r>
          </a:p>
        </p:txBody>
      </p:sp>
      <p:sp>
        <p:nvSpPr>
          <p:cNvPr id="249" name="Shape 70"/>
          <p:cNvSpPr txBox="1"/>
          <p:nvPr/>
        </p:nvSpPr>
        <p:spPr>
          <a:xfrm>
            <a:off x="971335" y="2195888"/>
            <a:ext cx="7270751"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“An opportunity to be more creative in my day-to-day work.”</a:t>
            </a:r>
          </a:p>
        </p:txBody>
      </p:sp>
      <p:sp>
        <p:nvSpPr>
          <p:cNvPr id="250" name="Shape 70"/>
          <p:cNvSpPr txBox="1"/>
          <p:nvPr/>
        </p:nvSpPr>
        <p:spPr>
          <a:xfrm>
            <a:off x="1324240" y="2807535"/>
            <a:ext cx="6564943"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get a better paying job.”</a:t>
            </a:r>
          </a:p>
        </p:txBody>
      </p:sp>
      <p:sp>
        <p:nvSpPr>
          <p:cNvPr id="251" name="Shape 70"/>
          <p:cNvSpPr txBox="1"/>
          <p:nvPr/>
        </p:nvSpPr>
        <p:spPr>
          <a:xfrm>
            <a:off x="412322" y="3467315"/>
            <a:ext cx="8388778"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“I want nothing more in the entire world than to be a game designer.”</a:t>
            </a:r>
          </a:p>
        </p:txBody>
      </p:sp>
      <p:sp>
        <p:nvSpPr>
          <p:cNvPr id="252" name="Shape 70"/>
          <p:cNvSpPr txBox="1"/>
          <p:nvPr/>
        </p:nvSpPr>
        <p:spPr>
          <a:xfrm>
            <a:off x="412322" y="4121746"/>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“Change careers and become a web developer.”</a:t>
            </a:r>
          </a:p>
        </p:txBody>
      </p:sp>
      <p:sp>
        <p:nvSpPr>
          <p:cNvPr id="253" name="Shape 70"/>
          <p:cNvSpPr txBox="1"/>
          <p:nvPr/>
        </p:nvSpPr>
        <p:spPr>
          <a:xfrm>
            <a:off x="412322" y="4781658"/>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“…to build mastery. To learn a skill that I haven’t yet explored.”</a:t>
            </a:r>
          </a:p>
        </p:txBody>
      </p:sp>
      <p:sp>
        <p:nvSpPr>
          <p:cNvPr id="254" name="Shape 70"/>
          <p:cNvSpPr txBox="1"/>
          <p:nvPr/>
        </p:nvSpPr>
        <p:spPr>
          <a:xfrm>
            <a:off x="412322" y="5486400"/>
            <a:ext cx="838877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algn="ctr" defTabSz="685800">
              <a:defRPr sz="2000">
                <a:latin typeface="Arial"/>
                <a:ea typeface="Arial"/>
                <a:cs typeface="Arial"/>
                <a:sym typeface="Arial"/>
              </a:defRPr>
            </a:lvl1pPr>
          </a:lstStyle>
          <a:p>
            <a:pPr/>
            <a:r>
              <a:t>“[a chapter] better than the last.”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304799" y="-1"/>
            <a:ext cx="5470528" cy="653856"/>
          </a:xfrm>
          <a:prstGeom prst="rect">
            <a:avLst/>
          </a:prstGeom>
        </p:spPr>
        <p:txBody>
          <a:bodyPr/>
          <a:lstStyle/>
          <a:p>
            <a:pPr/>
            <a:r>
              <a:t>For Reference…</a:t>
            </a:r>
          </a:p>
        </p:txBody>
      </p:sp>
      <p:sp>
        <p:nvSpPr>
          <p:cNvPr id="257" name="Content Placeholder 2"/>
          <p:cNvSpPr txBox="1"/>
          <p:nvPr/>
        </p:nvSpPr>
        <p:spPr>
          <a:xfrm>
            <a:off x="304800" y="5029200"/>
            <a:ext cx="8229600" cy="16501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500"/>
              </a:spcBef>
              <a:defRPr b="1" i="1" sz="2400">
                <a:latin typeface="Arial"/>
                <a:ea typeface="Arial"/>
                <a:cs typeface="Arial"/>
                <a:sym typeface="Arial"/>
              </a:defRPr>
            </a:pPr>
            <a:r>
              <a:t>Students who tend to be doing well in our classes are putting in an average of </a:t>
            </a:r>
            <a:r>
              <a:rPr u="sng"/>
              <a:t>17 hours per week</a:t>
            </a:r>
            <a:r>
              <a:t>.</a:t>
            </a:r>
          </a:p>
          <a:p>
            <a:pPr algn="ctr" defTabSz="685800">
              <a:spcBef>
                <a:spcPts val="500"/>
              </a:spcBef>
              <a:defRPr b="1" i="1" sz="2400">
                <a:latin typeface="Arial"/>
                <a:ea typeface="Arial"/>
                <a:cs typeface="Arial"/>
                <a:sym typeface="Arial"/>
              </a:defRPr>
            </a:pPr>
          </a:p>
          <a:p>
            <a:pPr algn="ctr" defTabSz="685800">
              <a:spcBef>
                <a:spcPts val="500"/>
              </a:spcBef>
              <a:defRPr b="1" i="1" sz="2400">
                <a:latin typeface="Arial"/>
                <a:ea typeface="Arial"/>
                <a:cs typeface="Arial"/>
                <a:sym typeface="Arial"/>
              </a:defRPr>
            </a:pPr>
            <a:r>
              <a:t> </a:t>
            </a:r>
          </a:p>
        </p:txBody>
      </p:sp>
      <p:pic>
        <p:nvPicPr>
          <p:cNvPr id="258" name="Picture 2" descr="Picture 2"/>
          <p:cNvPicPr>
            <a:picLocks noChangeAspect="0"/>
          </p:cNvPicPr>
          <p:nvPr/>
        </p:nvPicPr>
        <p:blipFill>
          <a:blip r:embed="rId2">
            <a:extLst/>
          </a:blip>
          <a:stretch>
            <a:fillRect/>
          </a:stretch>
        </p:blipFill>
        <p:spPr>
          <a:xfrm>
            <a:off x="1219200" y="762000"/>
            <a:ext cx="6629400" cy="41648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Title 1"/>
          <p:cNvSpPr txBox="1"/>
          <p:nvPr>
            <p:ph type="title"/>
          </p:nvPr>
        </p:nvSpPr>
        <p:spPr>
          <a:xfrm>
            <a:off x="390606" y="2953542"/>
            <a:ext cx="8229601" cy="871860"/>
          </a:xfrm>
          <a:prstGeom prst="rect">
            <a:avLst/>
          </a:prstGeom>
        </p:spPr>
        <p:txBody>
          <a:bodyPr/>
          <a:lstStyle/>
          <a:p>
            <a:pPr/>
            <a:r>
              <a:t>MongoDB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Title 1"/>
          <p:cNvSpPr txBox="1"/>
          <p:nvPr>
            <p:ph type="title"/>
          </p:nvPr>
        </p:nvSpPr>
        <p:spPr>
          <a:xfrm>
            <a:off x="304799" y="-1"/>
            <a:ext cx="5470528" cy="653856"/>
          </a:xfrm>
          <a:prstGeom prst="rect">
            <a:avLst/>
          </a:prstGeom>
        </p:spPr>
        <p:txBody>
          <a:bodyPr/>
          <a:lstStyle/>
          <a:p>
            <a:pPr/>
            <a:r>
              <a:t>What’s MongoDB?</a:t>
            </a:r>
          </a:p>
        </p:txBody>
      </p:sp>
      <p:pic>
        <p:nvPicPr>
          <p:cNvPr id="263" name="Picture 2" descr="Picture 2"/>
          <p:cNvPicPr>
            <a:picLocks noChangeAspect="1"/>
          </p:cNvPicPr>
          <p:nvPr/>
        </p:nvPicPr>
        <p:blipFill>
          <a:blip r:embed="rId2">
            <a:extLst/>
          </a:blip>
          <a:stretch>
            <a:fillRect/>
          </a:stretch>
        </p:blipFill>
        <p:spPr>
          <a:xfrm>
            <a:off x="5638800" y="5105400"/>
            <a:ext cx="3505200" cy="1168400"/>
          </a:xfrm>
          <a:prstGeom prst="rect">
            <a:avLst/>
          </a:prstGeom>
          <a:ln w="12700">
            <a:miter lim="400000"/>
          </a:ln>
        </p:spPr>
      </p:pic>
      <p:sp>
        <p:nvSpPr>
          <p:cNvPr id="264" name="Content Placeholder 2"/>
          <p:cNvSpPr txBox="1"/>
          <p:nvPr/>
        </p:nvSpPr>
        <p:spPr>
          <a:xfrm>
            <a:off x="304800" y="838200"/>
            <a:ext cx="8229600" cy="40763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b="1" sz="2400">
                <a:latin typeface="Arial"/>
                <a:ea typeface="Arial"/>
                <a:cs typeface="Arial"/>
                <a:sym typeface="Arial"/>
              </a:defRPr>
            </a:pPr>
            <a:r>
              <a:t>MongoDB is a very popular </a:t>
            </a:r>
            <a:r>
              <a:rPr u="sng"/>
              <a:t>noSQL Database </a:t>
            </a:r>
          </a:p>
          <a:p>
            <a:pPr marL="257175" indent="-257175" defTabSz="685800">
              <a:spcBef>
                <a:spcPts val="500"/>
              </a:spcBef>
              <a:buSzPct val="100000"/>
              <a:buFont typeface="Arial"/>
              <a:buChar char="•"/>
              <a:defRPr b="1" sz="2400" u="sng">
                <a:latin typeface="Arial"/>
                <a:ea typeface="Arial"/>
                <a:cs typeface="Arial"/>
                <a:sym typeface="Arial"/>
              </a:defRPr>
            </a:pPr>
          </a:p>
          <a:p>
            <a:pPr marL="257175" indent="-257175" defTabSz="685800">
              <a:spcBef>
                <a:spcPts val="500"/>
              </a:spcBef>
              <a:buSzPct val="100000"/>
              <a:buFont typeface="Arial"/>
              <a:buChar char="•"/>
              <a:defRPr b="1" sz="2400">
                <a:latin typeface="Arial"/>
                <a:ea typeface="Arial"/>
                <a:cs typeface="Arial"/>
                <a:sym typeface="Arial"/>
              </a:defRPr>
            </a:pPr>
            <a:r>
              <a:t>It uses a </a:t>
            </a:r>
            <a:r>
              <a:rPr u="sng"/>
              <a:t>document-oriented model </a:t>
            </a:r>
            <a:r>
              <a:rPr b="0"/>
              <a:t>as opposed to a table-based relational model (SQL)</a:t>
            </a:r>
          </a:p>
          <a:p>
            <a:pPr marL="257175" indent="-257175" defTabSz="685800">
              <a:spcBef>
                <a:spcPts val="500"/>
              </a:spcBef>
              <a:buSzPct val="100000"/>
              <a:buFont typeface="Arial"/>
              <a:buChar char="•"/>
              <a:defRPr b="1"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MongoDB stores data in </a:t>
            </a:r>
            <a:r>
              <a:rPr b="1" u="sng"/>
              <a:t>BSON Format</a:t>
            </a:r>
            <a:r>
              <a:t> (effectively compressed JSONs)</a:t>
            </a:r>
          </a:p>
          <a:p>
            <a:pPr marL="257175" indent="-257175" defTabSz="685800">
              <a:spcBef>
                <a:spcPts val="500"/>
              </a:spcBef>
              <a:buSzPct val="100000"/>
              <a:buFont typeface="Arial"/>
              <a:buChar char="•"/>
              <a:defRPr sz="2400">
                <a:latin typeface="Arial"/>
                <a:ea typeface="Arial"/>
                <a:cs typeface="Arial"/>
                <a:sym typeface="Arial"/>
              </a:defRPr>
            </a:pPr>
          </a:p>
          <a:p>
            <a:pPr marL="257175" indent="-257175" defTabSz="685800">
              <a:spcBef>
                <a:spcPts val="500"/>
              </a:spcBef>
              <a:buSzPct val="100000"/>
              <a:buFont typeface="Arial"/>
              <a:buChar char="•"/>
              <a:defRPr sz="2400">
                <a:latin typeface="Arial"/>
                <a:ea typeface="Arial"/>
                <a:cs typeface="Arial"/>
                <a:sym typeface="Arial"/>
              </a:defRPr>
            </a:pPr>
            <a:r>
              <a:t>MongoDB has tons of </a:t>
            </a:r>
            <a:r>
              <a:rPr b="1" u="sng"/>
              <a:t>drivers and packages</a:t>
            </a:r>
            <a:r>
              <a:t> for connecting to Node, C++, Java, etc.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Title 1"/>
          <p:cNvSpPr txBox="1"/>
          <p:nvPr>
            <p:ph type="title"/>
          </p:nvPr>
        </p:nvSpPr>
        <p:spPr>
          <a:xfrm>
            <a:off x="304799" y="-1"/>
            <a:ext cx="5470528" cy="653856"/>
          </a:xfrm>
          <a:prstGeom prst="rect">
            <a:avLst/>
          </a:prstGeom>
        </p:spPr>
        <p:txBody>
          <a:bodyPr/>
          <a:lstStyle/>
          <a:p>
            <a:pPr/>
            <a:r>
              <a:t>Relational Databases (SQL)</a:t>
            </a:r>
          </a:p>
        </p:txBody>
      </p:sp>
      <p:graphicFrame>
        <p:nvGraphicFramePr>
          <p:cNvPr id="267" name="Table 2"/>
          <p:cNvGraphicFramePr/>
          <p:nvPr/>
        </p:nvGraphicFramePr>
        <p:xfrm>
          <a:off x="381000" y="990600"/>
          <a:ext cx="6644641" cy="148336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1661160"/>
                <a:gridCol w="1661160"/>
                <a:gridCol w="1661160"/>
                <a:gridCol w="1661160"/>
              </a:tblGrid>
              <a:tr h="370840">
                <a:tc>
                  <a:txBody>
                    <a:bodyPr/>
                    <a:lstStyle/>
                    <a:p>
                      <a:pPr algn="ctr">
                        <a:defRPr b="0" sz="1800">
                          <a:solidFill>
                            <a:srgbClr val="000000"/>
                          </a:solidFill>
                        </a:defRPr>
                      </a:pPr>
                      <a:r>
                        <a:rPr b="1" sz="1400">
                          <a:solidFill>
                            <a:srgbClr val="FFFFFF"/>
                          </a:solidFill>
                          <a:latin typeface="Arial"/>
                          <a:ea typeface="Arial"/>
                          <a:cs typeface="Arial"/>
                          <a:sym typeface="Arial"/>
                        </a:rPr>
                        <a:t>ID</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Title</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Author</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Published</a:t>
                      </a:r>
                    </a:p>
                  </a:txBody>
                  <a:tcPr marL="45720" marR="45720" marT="45720" marB="45720" anchor="ctr" anchorCtr="0" horzOverflow="overflow">
                    <a:solidFill>
                      <a:srgbClr val="5B9BD5"/>
                    </a:solidFill>
                  </a:tcPr>
                </a:tc>
              </a:tr>
              <a:tr h="370840">
                <a:tc>
                  <a:txBody>
                    <a:bodyPr/>
                    <a:lstStyle/>
                    <a:p>
                      <a:pPr algn="ctr">
                        <a:defRPr sz="1800"/>
                      </a:pPr>
                      <a:r>
                        <a:rPr sz="1400">
                          <a:latin typeface="Arial"/>
                          <a:ea typeface="Arial"/>
                          <a:cs typeface="Arial"/>
                          <a:sym typeface="Arial"/>
                        </a:rPr>
                        <a:t>1</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The History of Blah</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Blah Matic</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2010</a:t>
                      </a:r>
                    </a:p>
                  </a:txBody>
                  <a:tcPr marL="45720" marR="45720" marT="45720" marB="45720" anchor="ctr" anchorCtr="0" horzOverflow="overflow">
                    <a:solidFill>
                      <a:srgbClr val="D0DEEF"/>
                    </a:solidFill>
                  </a:tcPr>
                </a:tc>
              </a:tr>
              <a:tr h="370840">
                <a:tc>
                  <a:txBody>
                    <a:bodyPr/>
                    <a:lstStyle/>
                    <a:p>
                      <a:pPr algn="ctr">
                        <a:defRPr sz="1800"/>
                      </a:pPr>
                      <a:r>
                        <a:rPr sz="1400">
                          <a:latin typeface="Arial"/>
                          <a:ea typeface="Arial"/>
                          <a:cs typeface="Arial"/>
                          <a:sym typeface="Arial"/>
                        </a:rPr>
                        <a:t>2</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The Chronicles of Blahrnia</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Sir Blahston</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2011</a:t>
                      </a:r>
                    </a:p>
                  </a:txBody>
                  <a:tcPr marL="45720" marR="45720" marT="45720" marB="45720" anchor="ctr" anchorCtr="0" horzOverflow="overflow">
                    <a:solidFill>
                      <a:srgbClr val="E9EFF7"/>
                    </a:solidFill>
                  </a:tcPr>
                </a:tc>
              </a:tr>
              <a:tr h="370840">
                <a:tc>
                  <a:txBody>
                    <a:bodyPr/>
                    <a:lstStyle/>
                    <a:p>
                      <a:pPr algn="ctr">
                        <a:defRPr sz="1800"/>
                      </a:pPr>
                      <a:r>
                        <a:rPr sz="1400">
                          <a:latin typeface="Arial"/>
                          <a:ea typeface="Arial"/>
                          <a:cs typeface="Arial"/>
                          <a:sym typeface="Arial"/>
                        </a:rPr>
                        <a:t>3</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Love in the Time of Blah </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Gabriel Garcia Blah</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2013</a:t>
                      </a:r>
                    </a:p>
                  </a:txBody>
                  <a:tcPr marL="45720" marR="45720" marT="45720" marB="45720" anchor="ctr" anchorCtr="0" horzOverflow="overflow">
                    <a:solidFill>
                      <a:srgbClr val="D0DEEF"/>
                    </a:solidFill>
                  </a:tcPr>
                </a:tc>
              </a:tr>
            </a:tbl>
          </a:graphicData>
        </a:graphic>
      </p:graphicFrame>
      <p:graphicFrame>
        <p:nvGraphicFramePr>
          <p:cNvPr id="268" name="Table 5"/>
          <p:cNvGraphicFramePr/>
          <p:nvPr/>
        </p:nvGraphicFramePr>
        <p:xfrm>
          <a:off x="2727325" y="4038600"/>
          <a:ext cx="6096001" cy="159004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2032000"/>
                <a:gridCol w="2032000"/>
                <a:gridCol w="2032000"/>
              </a:tblGrid>
              <a:tr h="370840">
                <a:tc>
                  <a:txBody>
                    <a:bodyPr/>
                    <a:lstStyle/>
                    <a:p>
                      <a:pPr algn="ctr">
                        <a:defRPr b="0" sz="1800">
                          <a:solidFill>
                            <a:srgbClr val="000000"/>
                          </a:solidFill>
                        </a:defRPr>
                      </a:pPr>
                      <a:r>
                        <a:rPr b="1" sz="1400">
                          <a:solidFill>
                            <a:srgbClr val="FFFFFF"/>
                          </a:solidFill>
                          <a:latin typeface="Arial"/>
                          <a:ea typeface="Arial"/>
                          <a:cs typeface="Arial"/>
                          <a:sym typeface="Arial"/>
                        </a:rPr>
                        <a:t>Author</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Email</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1400">
                          <a:solidFill>
                            <a:srgbClr val="FFFFFF"/>
                          </a:solidFill>
                          <a:latin typeface="Arial"/>
                          <a:ea typeface="Arial"/>
                          <a:cs typeface="Arial"/>
                          <a:sym typeface="Arial"/>
                        </a:rPr>
                        <a:t>Phone Number</a:t>
                      </a:r>
                    </a:p>
                  </a:txBody>
                  <a:tcPr marL="45720" marR="45720" marT="45720" marB="45720" anchor="ctr" anchorCtr="0" horzOverflow="overflow">
                    <a:solidFill>
                      <a:srgbClr val="5B9BD5"/>
                    </a:solidFill>
                  </a:tcPr>
                </a:tc>
              </a:tr>
              <a:tr h="370840">
                <a:tc>
                  <a:txBody>
                    <a:bodyPr/>
                    <a:lstStyle/>
                    <a:p>
                      <a:pPr algn="ctr">
                        <a:defRPr sz="1800"/>
                      </a:pPr>
                      <a:r>
                        <a:rPr sz="1400">
                          <a:latin typeface="Arial"/>
                          <a:ea typeface="Arial"/>
                          <a:cs typeface="Arial"/>
                          <a:sym typeface="Arial"/>
                        </a:rPr>
                        <a:t>Blah Matic</a:t>
                      </a:r>
                    </a:p>
                  </a:txBody>
                  <a:tcPr marL="45720" marR="45720" marT="45720" marB="45720" anchor="ctr" anchorCtr="0" horzOverflow="overflow">
                    <a:solidFill>
                      <a:srgbClr val="D0DEEF"/>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2" invalidUrl="" action="" tgtFrame="" tooltip="" history="1" highlightClick="0" endSnd="0"/>
                        </a:rPr>
                        <a:t>blahston@gmail.com</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911-546-5454</a:t>
                      </a:r>
                    </a:p>
                  </a:txBody>
                  <a:tcPr marL="45720" marR="45720" marT="45720" marB="45720" anchor="ctr" anchorCtr="0" horzOverflow="overflow">
                    <a:solidFill>
                      <a:srgbClr val="D0DEEF"/>
                    </a:solidFill>
                  </a:tcPr>
                </a:tc>
              </a:tr>
              <a:tr h="477519">
                <a:tc>
                  <a:txBody>
                    <a:bodyPr/>
                    <a:lstStyle/>
                    <a:p>
                      <a:pPr algn="ctr">
                        <a:defRPr sz="1800"/>
                      </a:pPr>
                      <a:r>
                        <a:rPr sz="1400">
                          <a:latin typeface="Arial"/>
                          <a:ea typeface="Arial"/>
                          <a:cs typeface="Arial"/>
                          <a:sym typeface="Arial"/>
                        </a:rPr>
                        <a:t>Sir Blahston</a:t>
                      </a:r>
                    </a:p>
                  </a:txBody>
                  <a:tcPr marL="45720" marR="45720" marT="45720" marB="45720" anchor="ctr" anchorCtr="0" horzOverflow="overflow">
                    <a:solidFill>
                      <a:srgbClr val="E9EFF7"/>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blahby@gmail.com</a:t>
                      </a:r>
                    </a:p>
                  </a:txBody>
                  <a:tcPr marL="45720" marR="45720" marT="45720" marB="45720" anchor="ctr" anchorCtr="0" horzOverflow="overflow">
                    <a:solidFill>
                      <a:srgbClr val="E9EFF7"/>
                    </a:solidFill>
                  </a:tcPr>
                </a:tc>
                <a:tc>
                  <a:txBody>
                    <a:bodyPr/>
                    <a:lstStyle/>
                    <a:p>
                      <a:pPr algn="ctr">
                        <a:defRPr sz="1800"/>
                      </a:pPr>
                      <a:r>
                        <a:rPr sz="1400">
                          <a:latin typeface="Arial"/>
                          <a:ea typeface="Arial"/>
                          <a:cs typeface="Arial"/>
                          <a:sym typeface="Arial"/>
                        </a:rPr>
                        <a:t>911-544-5112</a:t>
                      </a:r>
                    </a:p>
                  </a:txBody>
                  <a:tcPr marL="45720" marR="45720" marT="45720" marB="45720" anchor="ctr" anchorCtr="0" horzOverflow="overflow">
                    <a:solidFill>
                      <a:srgbClr val="E9EFF7"/>
                    </a:solidFill>
                  </a:tcPr>
                </a:tc>
              </a:tr>
              <a:tr h="370840">
                <a:tc>
                  <a:txBody>
                    <a:bodyPr/>
                    <a:lstStyle/>
                    <a:p>
                      <a:pPr algn="ctr">
                        <a:defRPr sz="1800"/>
                      </a:pPr>
                      <a:r>
                        <a:rPr sz="1400">
                          <a:latin typeface="Arial"/>
                          <a:ea typeface="Arial"/>
                          <a:cs typeface="Arial"/>
                          <a:sym typeface="Arial"/>
                        </a:rPr>
                        <a:t>Gabriel Garcia Blah</a:t>
                      </a:r>
                    </a:p>
                  </a:txBody>
                  <a:tcPr marL="45720" marR="45720" marT="45720" marB="45720" anchor="ctr" anchorCtr="0" horzOverflow="overflow">
                    <a:solidFill>
                      <a:srgbClr val="D0DEEF"/>
                    </a:solidFill>
                  </a:tcPr>
                </a:tc>
                <a:tc>
                  <a:txBody>
                    <a:bodyPr/>
                    <a:lstStyle/>
                    <a:p>
                      <a:pPr algn="ctr">
                        <a:defRPr sz="1400">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blahby231@gmail.com</a:t>
                      </a:r>
                    </a:p>
                  </a:txBody>
                  <a:tcPr marL="45720" marR="45720" marT="45720" marB="45720" anchor="ctr" anchorCtr="0" horzOverflow="overflow">
                    <a:solidFill>
                      <a:srgbClr val="D0DEEF"/>
                    </a:solidFill>
                  </a:tcPr>
                </a:tc>
                <a:tc>
                  <a:txBody>
                    <a:bodyPr/>
                    <a:lstStyle/>
                    <a:p>
                      <a:pPr algn="ctr">
                        <a:defRPr sz="1800"/>
                      </a:pPr>
                      <a:r>
                        <a:rPr sz="1400">
                          <a:latin typeface="Arial"/>
                          <a:ea typeface="Arial"/>
                          <a:cs typeface="Arial"/>
                          <a:sym typeface="Arial"/>
                        </a:rPr>
                        <a:t>125-215-5645</a:t>
                      </a:r>
                    </a:p>
                  </a:txBody>
                  <a:tcPr marL="45720" marR="45720" marT="45720" marB="45720" anchor="ctr" anchorCtr="0" horzOverflow="overflow">
                    <a:solidFill>
                      <a:srgbClr val="D0DEEF"/>
                    </a:solidFill>
                  </a:tcPr>
                </a:tc>
              </a:tr>
            </a:tbl>
          </a:graphicData>
        </a:graphic>
      </p:graphicFrame>
      <p:sp>
        <p:nvSpPr>
          <p:cNvPr id="269" name="Elbow Connector 7"/>
          <p:cNvSpPr/>
          <p:nvPr/>
        </p:nvSpPr>
        <p:spPr>
          <a:xfrm rot="5400000">
            <a:off x="3629659" y="3096260"/>
            <a:ext cx="1122681"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76200">
            <a:solidFill>
              <a:srgbClr val="5B9BD5"/>
            </a:solidFill>
            <a:miter/>
            <a:headEnd type="triangle"/>
            <a:tailEnd type="triangle"/>
          </a:ln>
        </p:spPr>
        <p:txBody>
          <a:bodyPr lIns="45719" rIns="45719" anchor="ctr"/>
          <a:lstStyle/>
          <a:p>
            <a:pPr/>
          </a:p>
        </p:txBody>
      </p:sp>
      <p:grpSp>
        <p:nvGrpSpPr>
          <p:cNvPr id="272" name="Content Placeholder 2"/>
          <p:cNvGrpSpPr/>
          <p:nvPr/>
        </p:nvGrpSpPr>
        <p:grpSpPr>
          <a:xfrm>
            <a:off x="205422" y="3495431"/>
            <a:ext cx="2385379" cy="1152769"/>
            <a:chOff x="0" y="0"/>
            <a:chExt cx="2385377" cy="1152768"/>
          </a:xfrm>
        </p:grpSpPr>
        <p:sp>
          <p:nvSpPr>
            <p:cNvPr id="270" name="Rectangle"/>
            <p:cNvSpPr/>
            <p:nvPr/>
          </p:nvSpPr>
          <p:spPr>
            <a:xfrm>
              <a:off x="-1" y="-1"/>
              <a:ext cx="2385379" cy="1152770"/>
            </a:xfrm>
            <a:prstGeom prst="rect">
              <a:avLst/>
            </a:prstGeom>
            <a:noFill/>
            <a:ln w="9525" cap="flat">
              <a:solidFill>
                <a:srgbClr val="5B9BD5"/>
              </a:solidFill>
              <a:prstDash val="solid"/>
              <a:round/>
            </a:ln>
            <a:effectLst/>
          </p:spPr>
          <p:txBody>
            <a:bodyPr wrap="square" lIns="45719" tIns="45719" rIns="45719" bIns="45719" numCol="1" anchor="t">
              <a:noAutofit/>
            </a:bodyPr>
            <a:lstStyle/>
            <a:p>
              <a:pPr algn="ctr" defTabSz="685800">
                <a:spcBef>
                  <a:spcPts val="500"/>
                </a:spcBef>
                <a:defRPr sz="2000">
                  <a:latin typeface="Arial"/>
                  <a:ea typeface="Arial"/>
                  <a:cs typeface="Arial"/>
                  <a:sym typeface="Arial"/>
                </a:defRPr>
              </a:pPr>
            </a:p>
          </p:txBody>
        </p:sp>
        <p:sp>
          <p:nvSpPr>
            <p:cNvPr id="271" name="SQL relies on Joins to combine relevant data"/>
            <p:cNvSpPr txBox="1"/>
            <p:nvPr/>
          </p:nvSpPr>
          <p:spPr>
            <a:xfrm>
              <a:off x="-1" y="-1"/>
              <a:ext cx="2385379" cy="9594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85800">
                <a:spcBef>
                  <a:spcPts val="400"/>
                </a:spcBef>
                <a:defRPr b="1" i="1" sz="2000">
                  <a:latin typeface="Arial"/>
                  <a:ea typeface="Arial"/>
                  <a:cs typeface="Arial"/>
                  <a:sym typeface="Arial"/>
                </a:defRPr>
              </a:lvl1pPr>
            </a:lstStyle>
            <a:p>
              <a:pPr/>
              <a:r>
                <a:t>SQL relies on Joins to combine relevant data</a:t>
              </a: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Title 1"/>
          <p:cNvSpPr txBox="1"/>
          <p:nvPr>
            <p:ph type="title"/>
          </p:nvPr>
        </p:nvSpPr>
        <p:spPr>
          <a:xfrm>
            <a:off x="304799" y="-1"/>
            <a:ext cx="5470528" cy="653856"/>
          </a:xfrm>
          <a:prstGeom prst="rect">
            <a:avLst/>
          </a:prstGeom>
        </p:spPr>
        <p:txBody>
          <a:bodyPr/>
          <a:lstStyle/>
          <a:p>
            <a:pPr/>
            <a:r>
              <a:t>Document Database (noSQL)</a:t>
            </a:r>
          </a:p>
        </p:txBody>
      </p:sp>
      <p:pic>
        <p:nvPicPr>
          <p:cNvPr id="275" name="Picture 2" descr="Picture 2"/>
          <p:cNvPicPr>
            <a:picLocks noChangeAspect="1"/>
          </p:cNvPicPr>
          <p:nvPr/>
        </p:nvPicPr>
        <p:blipFill>
          <a:blip r:embed="rId2">
            <a:extLst/>
          </a:blip>
          <a:srcRect l="0" t="0" r="0" b="7879"/>
          <a:stretch>
            <a:fillRect/>
          </a:stretch>
        </p:blipFill>
        <p:spPr>
          <a:xfrm>
            <a:off x="158751" y="838200"/>
            <a:ext cx="5327651" cy="5354069"/>
          </a:xfrm>
          <a:prstGeom prst="rect">
            <a:avLst/>
          </a:prstGeom>
          <a:ln w="12700">
            <a:miter lim="400000"/>
          </a:ln>
        </p:spPr>
      </p:pic>
      <p:sp>
        <p:nvSpPr>
          <p:cNvPr id="276" name="Content Placeholder 2"/>
          <p:cNvSpPr txBox="1"/>
          <p:nvPr/>
        </p:nvSpPr>
        <p:spPr>
          <a:xfrm>
            <a:off x="5775326" y="2057399"/>
            <a:ext cx="3087052" cy="255404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400"/>
              </a:spcBef>
              <a:buSzPct val="100000"/>
              <a:buFont typeface="Arial"/>
              <a:buChar char="•"/>
              <a:defRPr b="1" i="1" sz="2000">
                <a:latin typeface="Arial"/>
                <a:ea typeface="Arial"/>
                <a:cs typeface="Arial"/>
                <a:sym typeface="Arial"/>
              </a:defRPr>
            </a:pPr>
            <a:r>
              <a:t>noSQL Databases on the other hand are effectively JSONs.</a:t>
            </a:r>
            <a:endParaRPr sz="2400"/>
          </a:p>
          <a:p>
            <a:pPr marL="257175" indent="-257175" defTabSz="685800">
              <a:spcBef>
                <a:spcPts val="500"/>
              </a:spcBef>
              <a:buSzPct val="100000"/>
              <a:buFont typeface="Arial"/>
              <a:buChar char="•"/>
              <a:defRPr b="1" i="1" sz="2000">
                <a:latin typeface="Arial"/>
                <a:ea typeface="Arial"/>
                <a:cs typeface="Arial"/>
                <a:sym typeface="Arial"/>
              </a:defRPr>
            </a:pPr>
          </a:p>
          <a:p>
            <a:pPr marL="257175" indent="-257175" defTabSz="685800">
              <a:spcBef>
                <a:spcPts val="400"/>
              </a:spcBef>
              <a:buSzPct val="100000"/>
              <a:buFont typeface="Arial"/>
              <a:buChar char="•"/>
              <a:defRPr b="1" i="1" sz="2000">
                <a:latin typeface="Arial"/>
                <a:ea typeface="Arial"/>
                <a:cs typeface="Arial"/>
                <a:sym typeface="Arial"/>
              </a:defRPr>
            </a:pPr>
            <a:r>
              <a:t>They excel at heterogeneous data formats and are easy to implement.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Title 1"/>
          <p:cNvSpPr txBox="1"/>
          <p:nvPr>
            <p:ph type="title"/>
          </p:nvPr>
        </p:nvSpPr>
        <p:spPr>
          <a:xfrm>
            <a:off x="304799" y="-1"/>
            <a:ext cx="5470528" cy="653856"/>
          </a:xfrm>
          <a:prstGeom prst="rect">
            <a:avLst/>
          </a:prstGeom>
        </p:spPr>
        <p:txBody>
          <a:bodyPr/>
          <a:lstStyle/>
          <a:p>
            <a:pPr/>
            <a:r>
              <a:t>MongoDB Storage</a:t>
            </a:r>
          </a:p>
        </p:txBody>
      </p:sp>
      <p:pic>
        <p:nvPicPr>
          <p:cNvPr id="279" name="Picture 3" descr="Picture 3"/>
          <p:cNvPicPr>
            <a:picLocks noChangeAspect="1"/>
          </p:cNvPicPr>
          <p:nvPr/>
        </p:nvPicPr>
        <p:blipFill>
          <a:blip r:embed="rId2">
            <a:extLst/>
          </a:blip>
          <a:srcRect l="2857" t="4214" r="3061" b="3651"/>
          <a:stretch>
            <a:fillRect/>
          </a:stretch>
        </p:blipFill>
        <p:spPr>
          <a:xfrm>
            <a:off x="304800" y="810298"/>
            <a:ext cx="6858000" cy="5174992"/>
          </a:xfrm>
          <a:prstGeom prst="rect">
            <a:avLst/>
          </a:prstGeom>
          <a:ln w="12700">
            <a:miter lim="400000"/>
          </a:ln>
        </p:spPr>
      </p:pic>
      <p:pic>
        <p:nvPicPr>
          <p:cNvPr id="280" name="Picture 2" descr="Picture 2"/>
          <p:cNvPicPr>
            <a:picLocks noChangeAspect="1"/>
          </p:cNvPicPr>
          <p:nvPr/>
        </p:nvPicPr>
        <p:blipFill>
          <a:blip r:embed="rId3">
            <a:extLst/>
          </a:blip>
          <a:stretch>
            <a:fillRect/>
          </a:stretch>
        </p:blipFill>
        <p:spPr>
          <a:xfrm>
            <a:off x="7239000" y="5638800"/>
            <a:ext cx="1905000" cy="635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Title 1"/>
          <p:cNvSpPr txBox="1"/>
          <p:nvPr>
            <p:ph type="title"/>
          </p:nvPr>
        </p:nvSpPr>
        <p:spPr>
          <a:xfrm>
            <a:off x="390606" y="2953542"/>
            <a:ext cx="8229601" cy="871860"/>
          </a:xfrm>
          <a:prstGeom prst="rect">
            <a:avLst/>
          </a:prstGeom>
        </p:spPr>
        <p:txBody>
          <a:bodyPr/>
          <a:lstStyle/>
          <a:p>
            <a:pPr/>
            <a:r>
              <a:t>Project Recap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Title 1"/>
          <p:cNvSpPr txBox="1"/>
          <p:nvPr>
            <p:ph type="title"/>
          </p:nvPr>
        </p:nvSpPr>
        <p:spPr>
          <a:xfrm>
            <a:off x="304799" y="-1"/>
            <a:ext cx="5470528" cy="653856"/>
          </a:xfrm>
          <a:prstGeom prst="rect">
            <a:avLst/>
          </a:prstGeom>
        </p:spPr>
        <p:txBody>
          <a:bodyPr/>
          <a:lstStyle/>
          <a:p>
            <a:pPr/>
            <a:r>
              <a:t>MongoDB Storage</a:t>
            </a:r>
          </a:p>
        </p:txBody>
      </p:sp>
      <p:graphicFrame>
        <p:nvGraphicFramePr>
          <p:cNvPr id="283" name="Table 2"/>
          <p:cNvGraphicFramePr/>
          <p:nvPr/>
        </p:nvGraphicFramePr>
        <p:xfrm>
          <a:off x="457200" y="816783"/>
          <a:ext cx="8229600" cy="44196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4114800"/>
                <a:gridCol w="4114800"/>
              </a:tblGrid>
              <a:tr h="579620">
                <a:tc>
                  <a:txBody>
                    <a:bodyPr/>
                    <a:lstStyle/>
                    <a:p>
                      <a:pPr algn="ctr">
                        <a:defRPr b="0" sz="1800">
                          <a:solidFill>
                            <a:srgbClr val="000000"/>
                          </a:solidFill>
                        </a:defRPr>
                      </a:pPr>
                      <a:r>
                        <a:rPr b="1" sz="2000">
                          <a:solidFill>
                            <a:srgbClr val="FFFFFF"/>
                          </a:solidFill>
                          <a:latin typeface="Arial"/>
                          <a:ea typeface="Arial"/>
                          <a:cs typeface="Arial"/>
                          <a:sym typeface="Arial"/>
                        </a:rPr>
                        <a:t>SQL Term</a:t>
                      </a:r>
                    </a:p>
                  </a:txBody>
                  <a:tcPr marL="45720" marR="45720" marT="45720" marB="45720" anchor="ctr" anchorCtr="0" horzOverflow="overflow">
                    <a:solidFill>
                      <a:srgbClr val="5B9BD5"/>
                    </a:solidFill>
                  </a:tcPr>
                </a:tc>
                <a:tc>
                  <a:txBody>
                    <a:bodyPr/>
                    <a:lstStyle/>
                    <a:p>
                      <a:pPr algn="ctr">
                        <a:defRPr b="0" sz="1800">
                          <a:solidFill>
                            <a:srgbClr val="000000"/>
                          </a:solidFill>
                        </a:defRPr>
                      </a:pPr>
                      <a:r>
                        <a:rPr b="1" sz="2000">
                          <a:solidFill>
                            <a:srgbClr val="FFFFFF"/>
                          </a:solidFill>
                          <a:latin typeface="Arial"/>
                          <a:ea typeface="Arial"/>
                          <a:cs typeface="Arial"/>
                          <a:sym typeface="Arial"/>
                        </a:rPr>
                        <a:t>noSQL Term</a:t>
                      </a:r>
                    </a:p>
                  </a:txBody>
                  <a:tcPr marL="45720" marR="45720" marT="45720" marB="45720" anchor="ctr" anchorCtr="0" horzOverflow="overflow">
                    <a:solidFill>
                      <a:srgbClr val="5B9BD5"/>
                    </a:solidFill>
                  </a:tcPr>
                </a:tc>
              </a:tr>
              <a:tr h="959995">
                <a:tc>
                  <a:txBody>
                    <a:bodyPr/>
                    <a:lstStyle/>
                    <a:p>
                      <a:pPr algn="ctr">
                        <a:defRPr sz="1800"/>
                      </a:pPr>
                      <a:r>
                        <a:rPr sz="2000">
                          <a:latin typeface="Arial"/>
                          <a:ea typeface="Arial"/>
                          <a:cs typeface="Arial"/>
                          <a:sym typeface="Arial"/>
                        </a:rPr>
                        <a:t>Database</a:t>
                      </a:r>
                    </a:p>
                  </a:txBody>
                  <a:tcPr marL="45720" marR="45720" marT="45720" marB="45720" anchor="ctr" anchorCtr="0" horzOverflow="overflow">
                    <a:solidFill>
                      <a:srgbClr val="D0DEEF"/>
                    </a:solidFill>
                  </a:tcPr>
                </a:tc>
                <a:tc>
                  <a:txBody>
                    <a:bodyPr/>
                    <a:lstStyle/>
                    <a:p>
                      <a:pPr algn="ctr">
                        <a:defRPr sz="1800"/>
                      </a:pPr>
                      <a:r>
                        <a:rPr b="1" sz="2000">
                          <a:latin typeface="Arial"/>
                          <a:ea typeface="Arial"/>
                          <a:cs typeface="Arial"/>
                          <a:sym typeface="Arial"/>
                        </a:rPr>
                        <a:t>Database</a:t>
                      </a:r>
                    </a:p>
                  </a:txBody>
                  <a:tcPr marL="45720" marR="45720" marT="45720" marB="45720" anchor="ctr" anchorCtr="0" horzOverflow="overflow">
                    <a:solidFill>
                      <a:srgbClr val="D0DEEF"/>
                    </a:solidFill>
                  </a:tcPr>
                </a:tc>
              </a:tr>
              <a:tr h="959995">
                <a:tc>
                  <a:txBody>
                    <a:bodyPr/>
                    <a:lstStyle/>
                    <a:p>
                      <a:pPr algn="ctr">
                        <a:defRPr sz="1800"/>
                      </a:pPr>
                      <a:r>
                        <a:rPr sz="2000">
                          <a:latin typeface="Arial"/>
                          <a:ea typeface="Arial"/>
                          <a:cs typeface="Arial"/>
                          <a:sym typeface="Arial"/>
                        </a:rPr>
                        <a:t>Table</a:t>
                      </a:r>
                    </a:p>
                  </a:txBody>
                  <a:tcPr marL="45720" marR="45720" marT="45720" marB="45720" anchor="ctr" anchorCtr="0" horzOverflow="overflow">
                    <a:solidFill>
                      <a:srgbClr val="E9EFF7"/>
                    </a:solidFill>
                  </a:tcPr>
                </a:tc>
                <a:tc>
                  <a:txBody>
                    <a:bodyPr/>
                    <a:lstStyle/>
                    <a:p>
                      <a:pPr algn="ctr">
                        <a:defRPr sz="1800"/>
                      </a:pPr>
                      <a:r>
                        <a:rPr b="1" sz="2000">
                          <a:latin typeface="Arial"/>
                          <a:ea typeface="Arial"/>
                          <a:cs typeface="Arial"/>
                          <a:sym typeface="Arial"/>
                        </a:rPr>
                        <a:t>Collection</a:t>
                      </a:r>
                    </a:p>
                  </a:txBody>
                  <a:tcPr marL="45720" marR="45720" marT="45720" marB="45720" anchor="ctr" anchorCtr="0" horzOverflow="overflow">
                    <a:solidFill>
                      <a:srgbClr val="E9EFF7"/>
                    </a:solidFill>
                  </a:tcPr>
                </a:tc>
              </a:tr>
              <a:tr h="959995">
                <a:tc>
                  <a:txBody>
                    <a:bodyPr/>
                    <a:lstStyle/>
                    <a:p>
                      <a:pPr algn="ctr">
                        <a:defRPr sz="1800"/>
                      </a:pPr>
                      <a:r>
                        <a:rPr sz="2000">
                          <a:latin typeface="Arial"/>
                          <a:ea typeface="Arial"/>
                          <a:cs typeface="Arial"/>
                          <a:sym typeface="Arial"/>
                        </a:rPr>
                        <a:t>Row</a:t>
                      </a:r>
                    </a:p>
                  </a:txBody>
                  <a:tcPr marL="45720" marR="45720" marT="45720" marB="45720" anchor="ctr" anchorCtr="0" horzOverflow="overflow">
                    <a:solidFill>
                      <a:srgbClr val="D0DEEF"/>
                    </a:solidFill>
                  </a:tcPr>
                </a:tc>
                <a:tc>
                  <a:txBody>
                    <a:bodyPr/>
                    <a:lstStyle/>
                    <a:p>
                      <a:pPr algn="ctr">
                        <a:defRPr sz="1800"/>
                      </a:pPr>
                      <a:r>
                        <a:rPr b="1" sz="2000">
                          <a:latin typeface="Arial"/>
                          <a:ea typeface="Arial"/>
                          <a:cs typeface="Arial"/>
                          <a:sym typeface="Arial"/>
                        </a:rPr>
                        <a:t>Document</a:t>
                      </a:r>
                    </a:p>
                  </a:txBody>
                  <a:tcPr marL="45720" marR="45720" marT="45720" marB="45720" anchor="ctr" anchorCtr="0" horzOverflow="overflow">
                    <a:solidFill>
                      <a:srgbClr val="D0DEEF"/>
                    </a:solidFill>
                  </a:tcPr>
                </a:tc>
              </a:tr>
              <a:tr h="959995">
                <a:tc>
                  <a:txBody>
                    <a:bodyPr/>
                    <a:lstStyle/>
                    <a:p>
                      <a:pPr algn="ctr">
                        <a:defRPr sz="1800"/>
                      </a:pPr>
                      <a:r>
                        <a:rPr sz="2000">
                          <a:latin typeface="Arial"/>
                          <a:ea typeface="Arial"/>
                          <a:cs typeface="Arial"/>
                          <a:sym typeface="Arial"/>
                        </a:rPr>
                        <a:t>Column</a:t>
                      </a:r>
                    </a:p>
                  </a:txBody>
                  <a:tcPr marL="45720" marR="45720" marT="45720" marB="45720" anchor="ctr" anchorCtr="0" horzOverflow="overflow">
                    <a:solidFill>
                      <a:srgbClr val="E9EFF7"/>
                    </a:solidFill>
                  </a:tcPr>
                </a:tc>
                <a:tc>
                  <a:txBody>
                    <a:bodyPr/>
                    <a:lstStyle/>
                    <a:p>
                      <a:pPr algn="ctr">
                        <a:defRPr sz="1800"/>
                      </a:pPr>
                      <a:r>
                        <a:rPr b="1" sz="2000">
                          <a:latin typeface="Arial"/>
                          <a:ea typeface="Arial"/>
                          <a:cs typeface="Arial"/>
                          <a:sym typeface="Arial"/>
                        </a:rPr>
                        <a:t>Field</a:t>
                      </a:r>
                    </a:p>
                  </a:txBody>
                  <a:tcPr marL="45720" marR="45720" marT="45720" marB="45720" anchor="ctr" anchorCtr="0" horzOverflow="overflow">
                    <a:solidFill>
                      <a:srgbClr val="E9EFF7"/>
                    </a:solidFill>
                  </a:tcPr>
                </a:tc>
              </a:tr>
            </a:tbl>
          </a:graphicData>
        </a:graphic>
      </p:graphicFrame>
      <p:sp>
        <p:nvSpPr>
          <p:cNvPr id="284" name="Content Placeholder 2"/>
          <p:cNvSpPr txBox="1"/>
          <p:nvPr/>
        </p:nvSpPr>
        <p:spPr>
          <a:xfrm>
            <a:off x="304800" y="5442856"/>
            <a:ext cx="8229600" cy="86582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defTabSz="685800">
              <a:spcBef>
                <a:spcPts val="500"/>
              </a:spcBef>
              <a:defRPr b="1" i="1" sz="2400">
                <a:latin typeface="Arial"/>
                <a:ea typeface="Arial"/>
                <a:cs typeface="Arial"/>
                <a:sym typeface="Arial"/>
              </a:defRPr>
            </a:pPr>
            <a:r>
              <a:t>Terms are slightly different in the noSQL context. </a:t>
            </a:r>
          </a:p>
          <a:p>
            <a:pPr algn="ctr" defTabSz="685800">
              <a:spcBef>
                <a:spcPts val="500"/>
              </a:spcBef>
              <a:defRPr i="1" sz="2400">
                <a:latin typeface="Arial"/>
                <a:ea typeface="Arial"/>
                <a:cs typeface="Arial"/>
                <a:sym typeface="Arial"/>
              </a:defRPr>
            </a:pPr>
            <a:r>
              <a:t>Take note!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Rectangle 2"/>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287" name="Rectangle 3"/>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&gt; YOUR TURN!!</a:t>
            </a:r>
          </a:p>
        </p:txBody>
      </p:sp>
      <p:sp>
        <p:nvSpPr>
          <p:cNvPr id="288" name="TextBox 4"/>
          <p:cNvSpPr txBox="1"/>
          <p:nvPr/>
        </p:nvSpPr>
        <p:spPr>
          <a:xfrm>
            <a:off x="304800" y="914399"/>
            <a:ext cx="8686800" cy="4704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400">
                <a:latin typeface="Arial"/>
                <a:ea typeface="Arial"/>
                <a:cs typeface="Arial"/>
                <a:sym typeface="Arial"/>
              </a:defRPr>
            </a:pPr>
            <a:r>
              <a:t>Quick Activity:</a:t>
            </a:r>
          </a:p>
          <a:p>
            <a:pPr>
              <a:defRPr sz="2400">
                <a:latin typeface="Arial"/>
                <a:ea typeface="Arial"/>
                <a:cs typeface="Arial"/>
                <a:sym typeface="Arial"/>
              </a:defRPr>
            </a:pPr>
          </a:p>
          <a:p>
            <a:pPr>
              <a:defRPr sz="2400">
                <a:latin typeface="Arial"/>
                <a:ea typeface="Arial"/>
                <a:cs typeface="Arial"/>
                <a:sym typeface="Arial"/>
              </a:defRPr>
            </a:pPr>
            <a:r>
              <a:t>Work with your neighbors to research the following</a:t>
            </a:r>
          </a:p>
          <a:p>
            <a:pPr>
              <a:defRPr sz="2400">
                <a:latin typeface="Arial"/>
                <a:ea typeface="Arial"/>
                <a:cs typeface="Arial"/>
                <a:sym typeface="Arial"/>
              </a:defRPr>
            </a:pPr>
          </a:p>
          <a:p>
            <a:pPr marL="457200" indent="-457200">
              <a:buSzPct val="100000"/>
              <a:buAutoNum type="arabicPeriod" startAt="1"/>
              <a:defRPr sz="2400">
                <a:latin typeface="Arial"/>
                <a:ea typeface="Arial"/>
                <a:cs typeface="Arial"/>
                <a:sym typeface="Arial"/>
              </a:defRPr>
            </a:pPr>
            <a:r>
              <a:t>What are the advantages of using a noSQL database like MongoDB according to the </a:t>
            </a:r>
            <a:r>
              <a:rPr b="1"/>
              <a:t>MongoDB Website?</a:t>
            </a:r>
          </a:p>
          <a:p>
            <a:pPr marL="457200" indent="-457200">
              <a:buSzPct val="100000"/>
              <a:buAutoNum type="arabicPeriod" startAt="1"/>
              <a:defRPr sz="2400">
                <a:latin typeface="Arial"/>
                <a:ea typeface="Arial"/>
                <a:cs typeface="Arial"/>
                <a:sym typeface="Arial"/>
              </a:defRPr>
            </a:pPr>
          </a:p>
          <a:p>
            <a:pPr marL="457200" indent="-457200">
              <a:buSzPct val="100000"/>
              <a:buAutoNum type="arabicPeriod" startAt="2"/>
              <a:defRPr sz="2400">
                <a:latin typeface="Arial"/>
                <a:ea typeface="Arial"/>
                <a:cs typeface="Arial"/>
                <a:sym typeface="Arial"/>
              </a:defRPr>
            </a:pPr>
            <a:r>
              <a:t>What are the advantages of using a noSQL database like MongoDB according to the web (places like Quora)?</a:t>
            </a:r>
          </a:p>
          <a:p>
            <a:pPr marL="457200" indent="-457200">
              <a:buSzPct val="100000"/>
              <a:buAutoNum type="arabicPeriod" startAt="2"/>
              <a:defRPr sz="2400">
                <a:latin typeface="Arial"/>
                <a:ea typeface="Arial"/>
                <a:cs typeface="Arial"/>
                <a:sym typeface="Arial"/>
              </a:defRPr>
            </a:pPr>
          </a:p>
          <a:p>
            <a:pPr marL="457200" indent="-457200">
              <a:buSzPct val="100000"/>
              <a:buAutoNum type="arabicPeriod" startAt="3"/>
              <a:defRPr sz="2400">
                <a:latin typeface="Arial"/>
                <a:ea typeface="Arial"/>
                <a:cs typeface="Arial"/>
                <a:sym typeface="Arial"/>
              </a:defRPr>
            </a:pPr>
            <a:r>
              <a:t>What are the disadvantages of using a noSQL database like MongoDB according to the web (places like Quora)?</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0" name="Rectangle 3"/>
          <p:cNvSpPr txBox="1"/>
          <p:nvPr/>
        </p:nvSpPr>
        <p:spPr>
          <a:xfrm>
            <a:off x="304800" y="98052"/>
            <a:ext cx="5257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2400">
                <a:latin typeface="Arial"/>
                <a:ea typeface="Arial"/>
                <a:cs typeface="Arial"/>
                <a:sym typeface="Arial"/>
              </a:defRPr>
            </a:lvl1pPr>
          </a:lstStyle>
          <a:p>
            <a:pPr/>
            <a:r>
              <a:t>Learn to See Through the..</a:t>
            </a:r>
          </a:p>
        </p:txBody>
      </p:sp>
      <p:pic>
        <p:nvPicPr>
          <p:cNvPr id="291" name="Picture 2" descr="Picture 2"/>
          <p:cNvPicPr>
            <a:picLocks noChangeAspect="0"/>
          </p:cNvPicPr>
          <p:nvPr/>
        </p:nvPicPr>
        <p:blipFill>
          <a:blip r:embed="rId2">
            <a:extLst/>
          </a:blip>
          <a:stretch>
            <a:fillRect/>
          </a:stretch>
        </p:blipFill>
        <p:spPr>
          <a:xfrm>
            <a:off x="338557" y="914400"/>
            <a:ext cx="8499228" cy="4419600"/>
          </a:xfrm>
          <a:prstGeom prst="rect">
            <a:avLst/>
          </a:prstGeom>
          <a:ln w="12700">
            <a:miter lim="400000"/>
          </a:ln>
        </p:spPr>
      </p:pic>
      <p:sp>
        <p:nvSpPr>
          <p:cNvPr id="292" name="Rectangle 1"/>
          <p:cNvSpPr txBox="1"/>
          <p:nvPr/>
        </p:nvSpPr>
        <p:spPr>
          <a:xfrm>
            <a:off x="268146" y="5504017"/>
            <a:ext cx="8569640" cy="3752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i="1" sz="2000">
                <a:latin typeface="Arial"/>
                <a:ea typeface="Arial"/>
                <a:cs typeface="Arial"/>
                <a:sym typeface="Arial"/>
              </a:defRPr>
            </a:lvl1pPr>
          </a:lstStyle>
          <a:p>
            <a:pPr/>
            <a:r>
              <a:t>The tech world is filled with 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Title 1"/>
          <p:cNvSpPr txBox="1"/>
          <p:nvPr>
            <p:ph type="title"/>
          </p:nvPr>
        </p:nvSpPr>
        <p:spPr>
          <a:xfrm>
            <a:off x="390606" y="2953542"/>
            <a:ext cx="8229601" cy="871860"/>
          </a:xfrm>
          <a:prstGeom prst="rect">
            <a:avLst/>
          </a:prstGeom>
        </p:spPr>
        <p:txBody>
          <a:bodyPr/>
          <a:lstStyle/>
          <a:p>
            <a:pPr/>
            <a:r>
              <a:t>Code Time!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Title 1"/>
          <p:cNvSpPr txBox="1"/>
          <p:nvPr>
            <p:ph type="title"/>
          </p:nvPr>
        </p:nvSpPr>
        <p:spPr>
          <a:xfrm>
            <a:off x="304799" y="-1"/>
            <a:ext cx="5470528" cy="653856"/>
          </a:xfrm>
          <a:prstGeom prst="rect">
            <a:avLst/>
          </a:prstGeom>
        </p:spPr>
        <p:txBody>
          <a:bodyPr/>
          <a:lstStyle/>
          <a:p>
            <a:pPr/>
            <a:r>
              <a:t>Project Positives</a:t>
            </a:r>
          </a:p>
        </p:txBody>
      </p:sp>
      <p:sp>
        <p:nvSpPr>
          <p:cNvPr id="199" name="Content Placeholder 2"/>
          <p:cNvSpPr txBox="1"/>
          <p:nvPr/>
        </p:nvSpPr>
        <p:spPr>
          <a:xfrm>
            <a:off x="304800" y="838200"/>
            <a:ext cx="8229600" cy="642620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57175" indent="-257175" defTabSz="685800">
              <a:spcBef>
                <a:spcPts val="500"/>
              </a:spcBef>
              <a:buSzPct val="100000"/>
              <a:buFont typeface="Arial"/>
              <a:buChar char="•"/>
              <a:defRPr b="1" sz="2200">
                <a:latin typeface="Arial"/>
                <a:ea typeface="Arial"/>
                <a:cs typeface="Arial"/>
                <a:sym typeface="Arial"/>
              </a:defRPr>
            </a:pPr>
            <a:r>
              <a:t>(++) You stayed ambitious</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made smart decisions feature-wise</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demonstrated technical mastery </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learned a </a:t>
            </a:r>
            <a:r>
              <a:rPr u="sng"/>
              <a:t>ton</a:t>
            </a:r>
            <a:r>
              <a:t> of learning on your own</a:t>
            </a:r>
            <a:endParaRPr sz="2400"/>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closed-out </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a:t>
            </a:r>
            <a:r>
              <a:rPr i="1"/>
              <a:t>dominated</a:t>
            </a:r>
            <a:endParaRPr sz="2400"/>
          </a:p>
          <a:p>
            <a:pPr defTabSz="685800">
              <a:spcBef>
                <a:spcPts val="500"/>
              </a:spcBef>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r>
              <a:t>(++) You proved that you can do more :)</a:t>
            </a:r>
            <a:endParaRPr sz="2400"/>
          </a:p>
          <a:p>
            <a:pPr marL="257175" indent="-257175" defTabSz="685800">
              <a:spcBef>
                <a:spcPts val="500"/>
              </a:spcBef>
              <a:buSzPct val="100000"/>
              <a:buFont typeface="Arial"/>
              <a:buChar char="•"/>
              <a:defRPr b="1" sz="2200">
                <a:latin typeface="Arial"/>
                <a:ea typeface="Arial"/>
                <a:cs typeface="Arial"/>
                <a:sym typeface="Arial"/>
              </a:defRPr>
            </a:pPr>
          </a:p>
          <a:p>
            <a:pPr marL="257175" indent="-257175" defTabSz="685800">
              <a:spcBef>
                <a:spcPts val="500"/>
              </a:spcBef>
              <a:buSzPct val="100000"/>
              <a:buFont typeface="Arial"/>
              <a:buChar char="•"/>
              <a:defRPr b="1" sz="2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Title 1"/>
          <p:cNvSpPr txBox="1"/>
          <p:nvPr>
            <p:ph type="title"/>
          </p:nvPr>
        </p:nvSpPr>
        <p:spPr>
          <a:xfrm>
            <a:off x="304799" y="-1"/>
            <a:ext cx="5470528" cy="653856"/>
          </a:xfrm>
          <a:prstGeom prst="rect">
            <a:avLst/>
          </a:prstGeom>
        </p:spPr>
        <p:txBody>
          <a:bodyPr/>
          <a:lstStyle/>
          <a:p>
            <a:pPr/>
            <a:r>
              <a:t>Advice For Next Time</a:t>
            </a:r>
          </a:p>
        </p:txBody>
      </p:sp>
      <p:sp>
        <p:nvSpPr>
          <p:cNvPr id="202" name="Content Placeholder 2"/>
          <p:cNvSpPr txBox="1"/>
          <p:nvPr/>
        </p:nvSpPr>
        <p:spPr>
          <a:xfrm>
            <a:off x="304800" y="838200"/>
            <a:ext cx="8229600" cy="620998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1"/>
              <a:defRPr b="1" sz="2400">
                <a:latin typeface="Arial"/>
                <a:ea typeface="Arial"/>
                <a:cs typeface="Arial"/>
                <a:sym typeface="Arial"/>
              </a:defRPr>
            </a:pPr>
            <a:r>
              <a:t>Always Start with Guns Blazing</a:t>
            </a:r>
            <a:br/>
            <a:r>
              <a:rPr b="0"/>
              <a:t>The first 30 seconds always count. Always come ready to impress. Show a demo. Say something interesting. </a:t>
            </a:r>
          </a:p>
          <a:p>
            <a:pPr marL="457200" indent="-457200" defTabSz="685800">
              <a:spcBef>
                <a:spcPts val="500"/>
              </a:spcBef>
              <a:buSzPct val="100000"/>
              <a:buAutoNum type="arabicPeriod" startAt="1"/>
              <a:defRPr b="1" sz="2400">
                <a:latin typeface="Arial"/>
                <a:ea typeface="Arial"/>
                <a:cs typeface="Arial"/>
                <a:sym typeface="Arial"/>
              </a:defRPr>
            </a:pPr>
          </a:p>
          <a:p>
            <a:pPr marL="457200" indent="-457200" defTabSz="685800">
              <a:spcBef>
                <a:spcPts val="500"/>
              </a:spcBef>
              <a:buSzPct val="100000"/>
              <a:buAutoNum type="arabicPeriod" startAt="2"/>
              <a:defRPr b="1" sz="2400">
                <a:latin typeface="Arial"/>
                <a:ea typeface="Arial"/>
                <a:cs typeface="Arial"/>
                <a:sym typeface="Arial"/>
              </a:defRPr>
            </a:pPr>
            <a:r>
              <a:t>Practice, Practice, Practice</a:t>
            </a:r>
            <a:br/>
            <a:r>
              <a:rPr b="0"/>
              <a:t>The difference between good speakers and weak ones is in the execution of minor details. Don’t get lost in transitions. Don’t get lost looking for your code.</a:t>
            </a:r>
          </a:p>
          <a:p>
            <a:pPr marL="457200" indent="-457200" defTabSz="685800">
              <a:spcBef>
                <a:spcPts val="500"/>
              </a:spcBef>
              <a:buSzPct val="100000"/>
              <a:buAutoNum type="arabicPeriod" startAt="2"/>
              <a:defRPr sz="2400">
                <a:latin typeface="Arial"/>
                <a:ea typeface="Arial"/>
                <a:cs typeface="Arial"/>
                <a:sym typeface="Arial"/>
              </a:defRPr>
            </a:pPr>
          </a:p>
          <a:p>
            <a:pPr marL="457200" indent="-457200" defTabSz="685800">
              <a:spcBef>
                <a:spcPts val="500"/>
              </a:spcBef>
              <a:buSzPct val="100000"/>
              <a:buAutoNum type="arabicPeriod" startAt="3"/>
              <a:defRPr b="1" sz="2400">
                <a:latin typeface="Arial"/>
                <a:ea typeface="Arial"/>
                <a:cs typeface="Arial"/>
                <a:sym typeface="Arial"/>
              </a:defRPr>
            </a:pPr>
            <a:r>
              <a:t>Don’t be afraid to take charge</a:t>
            </a:r>
            <a:br/>
            <a:r>
              <a:rPr b="0"/>
              <a:t>Learn to start being confident. Chime in when you can. Look for ways to lead in the groups you find yourself in. </a:t>
            </a:r>
            <a:br>
              <a:rPr b="0"/>
            </a:br>
            <a:br>
              <a:rPr b="0"/>
            </a:br>
          </a:p>
          <a:p>
            <a:pPr marL="457200" indent="-457200" defTabSz="685800">
              <a:spcBef>
                <a:spcPts val="500"/>
              </a:spcBef>
              <a:buSzPct val="100000"/>
              <a:buAutoNum type="arabicPeriod" startAt="3"/>
              <a:defRPr b="1" sz="24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Title 1"/>
          <p:cNvSpPr txBox="1"/>
          <p:nvPr>
            <p:ph type="title"/>
          </p:nvPr>
        </p:nvSpPr>
        <p:spPr>
          <a:xfrm>
            <a:off x="304799" y="-1"/>
            <a:ext cx="5470528" cy="653856"/>
          </a:xfrm>
          <a:prstGeom prst="rect">
            <a:avLst/>
          </a:prstGeom>
        </p:spPr>
        <p:txBody>
          <a:bodyPr/>
          <a:lstStyle/>
          <a:p>
            <a:pPr/>
            <a:r>
              <a:t>Next Steps</a:t>
            </a:r>
          </a:p>
        </p:txBody>
      </p:sp>
      <p:sp>
        <p:nvSpPr>
          <p:cNvPr id="205" name="Content Placeholder 2"/>
          <p:cNvSpPr txBox="1"/>
          <p:nvPr/>
        </p:nvSpPr>
        <p:spPr>
          <a:xfrm>
            <a:off x="304800" y="838200"/>
            <a:ext cx="8229600" cy="56349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1"/>
              <a:defRPr b="1" sz="2400">
                <a:latin typeface="Arial"/>
                <a:ea typeface="Arial"/>
                <a:cs typeface="Arial"/>
                <a:sym typeface="Arial"/>
              </a:defRPr>
            </a:pPr>
            <a:r>
              <a:t>Gif your GitHub Readme: </a:t>
            </a:r>
            <a:br/>
            <a:r>
              <a:rPr b="0"/>
              <a:t>Back-end projects like the ones you completed are harder to “see” for a recruiter. Throw in a Gif that flips through all the screens of your project. There are plenty of ways to record a video and convert it to Gif. </a:t>
            </a:r>
            <a:r>
              <a:rPr b="0" i="1"/>
              <a:t>This will look really </a:t>
            </a:r>
            <a:r>
              <a:rPr b="0" i="1" u="sng"/>
              <a:t>impressive</a:t>
            </a:r>
            <a:r>
              <a:rPr b="0"/>
              <a:t>.</a:t>
            </a:r>
          </a:p>
          <a:p>
            <a:pPr marL="457200" indent="-457200" defTabSz="685800">
              <a:spcBef>
                <a:spcPts val="500"/>
              </a:spcBef>
              <a:buSzPct val="100000"/>
              <a:buAutoNum type="arabicPeriod" startAt="1"/>
              <a:defRPr b="1" sz="2400">
                <a:latin typeface="Arial"/>
                <a:ea typeface="Arial"/>
                <a:cs typeface="Arial"/>
                <a:sym typeface="Arial"/>
              </a:defRPr>
            </a:pPr>
          </a:p>
          <a:p>
            <a:pPr marL="457200" indent="-457200" defTabSz="685800">
              <a:spcBef>
                <a:spcPts val="500"/>
              </a:spcBef>
              <a:buSzPct val="100000"/>
              <a:buAutoNum type="arabicPeriod" startAt="2"/>
              <a:defRPr b="1" sz="2400">
                <a:latin typeface="Arial"/>
                <a:ea typeface="Arial"/>
                <a:cs typeface="Arial"/>
                <a:sym typeface="Arial"/>
              </a:defRPr>
            </a:pPr>
            <a:r>
              <a:t>Create a Guest Login: </a:t>
            </a:r>
            <a:br/>
            <a:r>
              <a:rPr b="0"/>
              <a:t>Have a “dummy” Guest login to enter your application. Make it easily apparent on your readme.</a:t>
            </a:r>
            <a:br>
              <a:rPr b="0"/>
            </a:br>
          </a:p>
          <a:p>
            <a:pPr marL="457200" indent="-457200" defTabSz="685800">
              <a:spcBef>
                <a:spcPts val="500"/>
              </a:spcBef>
              <a:buSzPct val="100000"/>
              <a:buAutoNum type="arabicPeriod" startAt="2"/>
              <a:defRPr b="1" sz="2400">
                <a:latin typeface="Arial"/>
                <a:ea typeface="Arial"/>
                <a:cs typeface="Arial"/>
                <a:sym typeface="Arial"/>
              </a:defRPr>
            </a:pPr>
            <a:r>
              <a:t>Write a Tutorial:</a:t>
            </a:r>
            <a:br/>
            <a:r>
              <a:rPr b="0"/>
              <a:t>Pitch a tutorial to scotch.io if you used any unusual libraries. You will get $$$ and you will build credibility.</a:t>
            </a:r>
            <a:br>
              <a:rPr b="0"/>
            </a:b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Title 1"/>
          <p:cNvSpPr txBox="1"/>
          <p:nvPr>
            <p:ph type="title"/>
          </p:nvPr>
        </p:nvSpPr>
        <p:spPr>
          <a:xfrm>
            <a:off x="304799" y="-1"/>
            <a:ext cx="5470528" cy="653856"/>
          </a:xfrm>
          <a:prstGeom prst="rect">
            <a:avLst/>
          </a:prstGeom>
        </p:spPr>
        <p:txBody>
          <a:bodyPr/>
          <a:lstStyle/>
          <a:p>
            <a:pPr/>
            <a:r>
              <a:t>Next Steps</a:t>
            </a:r>
          </a:p>
        </p:txBody>
      </p:sp>
      <p:sp>
        <p:nvSpPr>
          <p:cNvPr id="208" name="Content Placeholder 2"/>
          <p:cNvSpPr txBox="1"/>
          <p:nvPr/>
        </p:nvSpPr>
        <p:spPr>
          <a:xfrm>
            <a:off x="304800" y="838200"/>
            <a:ext cx="8229600" cy="52793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defTabSz="685800">
              <a:spcBef>
                <a:spcPts val="500"/>
              </a:spcBef>
              <a:buSzPct val="100000"/>
              <a:buAutoNum type="arabicPeriod" startAt="4"/>
              <a:defRPr b="1" sz="2400">
                <a:latin typeface="Arial"/>
                <a:ea typeface="Arial"/>
                <a:cs typeface="Arial"/>
                <a:sym typeface="Arial"/>
              </a:defRPr>
            </a:pPr>
            <a:r>
              <a:t>List your Niche Skills on LinkedIn:</a:t>
            </a:r>
            <a:br/>
            <a:r>
              <a:rPr b="0"/>
              <a:t>All of you should be listing out Node, Express, SQL, Data Visualization, etc. on your LinkedIn Pages. </a:t>
            </a:r>
            <a:br>
              <a:rPr b="0"/>
            </a:br>
          </a:p>
          <a:p>
            <a:pPr marL="457200" indent="-457200" defTabSz="685800">
              <a:spcBef>
                <a:spcPts val="500"/>
              </a:spcBef>
              <a:buSzPct val="100000"/>
              <a:buAutoNum type="arabicPeriod" startAt="4"/>
              <a:defRPr b="1" sz="2400">
                <a:latin typeface="Arial"/>
                <a:ea typeface="Arial"/>
                <a:cs typeface="Arial"/>
                <a:sym typeface="Arial"/>
              </a:defRPr>
            </a:pPr>
            <a:r>
              <a:t>List your Project on LinkedIn:</a:t>
            </a:r>
            <a:br/>
            <a:r>
              <a:rPr b="0"/>
              <a:t>If you don’t have a lot of tech experience on LinkedIn milk the project you created for all it’s worth – especially if it was really good. </a:t>
            </a:r>
          </a:p>
          <a:p>
            <a:pPr marL="457200" indent="-457200" defTabSz="685800">
              <a:spcBef>
                <a:spcPts val="500"/>
              </a:spcBef>
              <a:buSzPct val="100000"/>
              <a:buAutoNum type="arabicPeriod" startAt="4"/>
              <a:defRPr sz="2400">
                <a:latin typeface="Arial"/>
                <a:ea typeface="Arial"/>
                <a:cs typeface="Arial"/>
                <a:sym typeface="Arial"/>
              </a:defRPr>
            </a:pPr>
          </a:p>
          <a:p>
            <a:pPr marL="457200" indent="-457200" defTabSz="685800">
              <a:spcBef>
                <a:spcPts val="500"/>
              </a:spcBef>
              <a:buSzPct val="100000"/>
              <a:buAutoNum type="arabicPeriod" startAt="6"/>
              <a:defRPr b="1" sz="2400">
                <a:latin typeface="Arial"/>
                <a:ea typeface="Arial"/>
                <a:cs typeface="Arial"/>
                <a:sym typeface="Arial"/>
              </a:defRPr>
            </a:pPr>
            <a:r>
              <a:t>Consider Writing each Other Recommendations:</a:t>
            </a:r>
            <a:br/>
            <a:r>
              <a:rPr b="0"/>
              <a:t>I will remind you about this later as well… but consider writing recommendations for your group members and peers. Right now, you all are “students”, but you won’t be for long. Spread the credit!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Title 1"/>
          <p:cNvSpPr txBox="1"/>
          <p:nvPr>
            <p:ph type="title"/>
          </p:nvPr>
        </p:nvSpPr>
        <p:spPr>
          <a:xfrm>
            <a:off x="390606" y="2953542"/>
            <a:ext cx="8229601" cy="871860"/>
          </a:xfrm>
          <a:prstGeom prst="rect">
            <a:avLst/>
          </a:prstGeom>
        </p:spPr>
        <p:txBody>
          <a:bodyPr/>
          <a:lstStyle/>
          <a:p>
            <a:pPr/>
            <a:r>
              <a:t>Road Ahead…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Title 1"/>
          <p:cNvSpPr txBox="1"/>
          <p:nvPr>
            <p:ph type="title"/>
          </p:nvPr>
        </p:nvSpPr>
        <p:spPr>
          <a:xfrm>
            <a:off x="304799" y="-1"/>
            <a:ext cx="5470528" cy="653856"/>
          </a:xfrm>
          <a:prstGeom prst="rect">
            <a:avLst/>
          </a:prstGeom>
        </p:spPr>
        <p:txBody>
          <a:bodyPr/>
          <a:lstStyle/>
          <a:p>
            <a:pPr/>
            <a:r>
              <a:t>The Road Ahead…</a:t>
            </a:r>
          </a:p>
        </p:txBody>
      </p:sp>
      <p:pic>
        <p:nvPicPr>
          <p:cNvPr id="213" name="Picture 4" descr="Picture 4"/>
          <p:cNvPicPr>
            <a:picLocks noChangeAspect="1"/>
          </p:cNvPicPr>
          <p:nvPr/>
        </p:nvPicPr>
        <p:blipFill>
          <a:blip r:embed="rId2">
            <a:extLst/>
          </a:blip>
          <a:stretch>
            <a:fillRect/>
          </a:stretch>
        </p:blipFill>
        <p:spPr>
          <a:xfrm>
            <a:off x="4191000" y="938015"/>
            <a:ext cx="1072861" cy="1257301"/>
          </a:xfrm>
          <a:prstGeom prst="rect">
            <a:avLst/>
          </a:prstGeom>
          <a:ln w="12700">
            <a:miter lim="400000"/>
          </a:ln>
        </p:spPr>
      </p:pic>
      <p:pic>
        <p:nvPicPr>
          <p:cNvPr id="214" name="Picture 8" descr="Picture 8"/>
          <p:cNvPicPr>
            <a:picLocks noChangeAspect="1"/>
          </p:cNvPicPr>
          <p:nvPr/>
        </p:nvPicPr>
        <p:blipFill>
          <a:blip r:embed="rId3">
            <a:extLst/>
          </a:blip>
          <a:stretch>
            <a:fillRect/>
          </a:stretch>
        </p:blipFill>
        <p:spPr>
          <a:xfrm>
            <a:off x="5562600" y="2195315"/>
            <a:ext cx="1580621" cy="889100"/>
          </a:xfrm>
          <a:prstGeom prst="rect">
            <a:avLst/>
          </a:prstGeom>
          <a:ln w="12700">
            <a:miter lim="400000"/>
          </a:ln>
        </p:spPr>
      </p:pic>
      <p:sp>
        <p:nvSpPr>
          <p:cNvPr id="215" name="Content Placeholder 2"/>
          <p:cNvSpPr txBox="1"/>
          <p:nvPr/>
        </p:nvSpPr>
        <p:spPr>
          <a:xfrm>
            <a:off x="360952" y="938015"/>
            <a:ext cx="3976255"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spcBef>
                <a:spcPts val="400"/>
              </a:spcBef>
              <a:defRPr b="1">
                <a:latin typeface="Arial"/>
                <a:ea typeface="Arial"/>
                <a:cs typeface="Arial"/>
                <a:sym typeface="Arial"/>
              </a:defRPr>
            </a:lvl1pPr>
          </a:lstStyle>
          <a:p>
            <a:pPr/>
            <a:r>
              <a:t>Your Castle of Knowledge</a:t>
            </a:r>
          </a:p>
        </p:txBody>
      </p:sp>
      <p:sp>
        <p:nvSpPr>
          <p:cNvPr id="216" name="Curved Connector 5"/>
          <p:cNvSpPr/>
          <p:nvPr/>
        </p:nvSpPr>
        <p:spPr>
          <a:xfrm>
            <a:off x="5230800" y="1461220"/>
            <a:ext cx="1122111" cy="7340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31750">
            <a:solidFill>
              <a:srgbClr val="5B9BD5"/>
            </a:solidFill>
            <a:prstDash val="sysDash"/>
            <a:miter/>
            <a:tailEnd type="triangle"/>
          </a:ln>
        </p:spPr>
        <p:txBody>
          <a:bodyPr lIns="45719" rIns="45719" anchor="ctr"/>
          <a:lstStyle/>
          <a:p>
            <a:pPr/>
          </a:p>
        </p:txBody>
      </p:sp>
      <p:sp>
        <p:nvSpPr>
          <p:cNvPr id="217" name="Curved Connector 15"/>
          <p:cNvSpPr/>
          <p:nvPr/>
        </p:nvSpPr>
        <p:spPr>
          <a:xfrm>
            <a:off x="7148093" y="2643186"/>
            <a:ext cx="1089051" cy="628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0800" y="0"/>
                  <a:pt x="21600" y="10800"/>
                  <a:pt x="21600" y="21600"/>
                </a:cubicBezTo>
              </a:path>
            </a:pathLst>
          </a:custGeom>
          <a:ln w="31750">
            <a:solidFill>
              <a:srgbClr val="5B9BD5"/>
            </a:solidFill>
            <a:prstDash val="sysDash"/>
            <a:miter/>
            <a:tailEnd type="triangle"/>
          </a:ln>
        </p:spPr>
        <p:txBody>
          <a:bodyPr lIns="45719" rIns="45719" anchor="ctr"/>
          <a:lstStyle/>
          <a:p>
            <a:pPr/>
          </a:p>
        </p:txBody>
      </p:sp>
      <p:pic>
        <p:nvPicPr>
          <p:cNvPr id="218" name="Picture 10" descr="Picture 10"/>
          <p:cNvPicPr>
            <a:picLocks noChangeAspect="1"/>
          </p:cNvPicPr>
          <p:nvPr/>
        </p:nvPicPr>
        <p:blipFill>
          <a:blip r:embed="rId4">
            <a:extLst/>
          </a:blip>
          <a:stretch>
            <a:fillRect/>
          </a:stretch>
        </p:blipFill>
        <p:spPr>
          <a:xfrm>
            <a:off x="6696777" y="4946548"/>
            <a:ext cx="1468656" cy="1327826"/>
          </a:xfrm>
          <a:prstGeom prst="rect">
            <a:avLst/>
          </a:prstGeom>
          <a:ln w="12700">
            <a:miter lim="400000"/>
          </a:ln>
        </p:spPr>
      </p:pic>
      <p:sp>
        <p:nvSpPr>
          <p:cNvPr id="219" name="Curved Connector 18"/>
          <p:cNvSpPr/>
          <p:nvPr/>
        </p:nvSpPr>
        <p:spPr>
          <a:xfrm rot="5400000">
            <a:off x="7220705" y="3930110"/>
            <a:ext cx="1226839" cy="806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1750">
            <a:solidFill>
              <a:srgbClr val="5B9BD5"/>
            </a:solidFill>
            <a:prstDash val="sysDash"/>
            <a:miter/>
            <a:tailEnd type="triangle"/>
          </a:ln>
        </p:spPr>
        <p:txBody>
          <a:bodyPr lIns="45719" rIns="45719" anchor="ctr"/>
          <a:lstStyle/>
          <a:p>
            <a:pPr/>
          </a:p>
        </p:txBody>
      </p:sp>
      <p:pic>
        <p:nvPicPr>
          <p:cNvPr id="220" name="Picture 12" descr="Picture 12"/>
          <p:cNvPicPr>
            <a:picLocks noChangeAspect="1"/>
          </p:cNvPicPr>
          <p:nvPr/>
        </p:nvPicPr>
        <p:blipFill>
          <a:blip r:embed="rId5">
            <a:extLst/>
          </a:blip>
          <a:stretch>
            <a:fillRect/>
          </a:stretch>
        </p:blipFill>
        <p:spPr>
          <a:xfrm>
            <a:off x="4876800" y="3818509"/>
            <a:ext cx="1239367" cy="925851"/>
          </a:xfrm>
          <a:prstGeom prst="rect">
            <a:avLst/>
          </a:prstGeom>
          <a:ln w="12700">
            <a:miter lim="400000"/>
          </a:ln>
        </p:spPr>
      </p:pic>
      <p:sp>
        <p:nvSpPr>
          <p:cNvPr id="228" name="Curved Connector 23"/>
          <p:cNvSpPr/>
          <p:nvPr/>
        </p:nvSpPr>
        <p:spPr>
          <a:xfrm>
            <a:off x="6116166" y="4707137"/>
            <a:ext cx="580612" cy="3988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31750">
            <a:solidFill>
              <a:srgbClr val="5B9BD5"/>
            </a:solidFill>
            <a:prstDash val="sysDash"/>
            <a:miter/>
            <a:tailEnd type="triangle"/>
          </a:ln>
        </p:spPr>
        <p:txBody>
          <a:bodyPr/>
          <a:lstStyle/>
          <a:p>
            <a:pPr/>
          </a:p>
        </p:txBody>
      </p:sp>
      <p:sp>
        <p:nvSpPr>
          <p:cNvPr id="222" name="Content Placeholder 2"/>
          <p:cNvSpPr txBox="1"/>
          <p:nvPr/>
        </p:nvSpPr>
        <p:spPr>
          <a:xfrm>
            <a:off x="6545846" y="1008895"/>
            <a:ext cx="2293544" cy="3506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defTabSz="685800">
              <a:spcBef>
                <a:spcPts val="400"/>
              </a:spcBef>
              <a:defRPr b="1" i="1">
                <a:latin typeface="Arial"/>
                <a:ea typeface="Arial"/>
                <a:cs typeface="Arial"/>
                <a:sym typeface="Arial"/>
              </a:defRPr>
            </a:lvl1pPr>
          </a:lstStyle>
          <a:p>
            <a:pPr/>
            <a:r>
              <a:t>Your Final Journey</a:t>
            </a:r>
          </a:p>
        </p:txBody>
      </p:sp>
      <p:pic>
        <p:nvPicPr>
          <p:cNvPr id="223" name="Picture 14" descr="Picture 14"/>
          <p:cNvPicPr>
            <a:picLocks noChangeAspect="1"/>
          </p:cNvPicPr>
          <p:nvPr/>
        </p:nvPicPr>
        <p:blipFill>
          <a:blip r:embed="rId6">
            <a:extLst/>
          </a:blip>
          <a:stretch>
            <a:fillRect/>
          </a:stretch>
        </p:blipFill>
        <p:spPr>
          <a:xfrm>
            <a:off x="193832" y="4608116"/>
            <a:ext cx="3488830" cy="1487884"/>
          </a:xfrm>
          <a:prstGeom prst="rect">
            <a:avLst/>
          </a:prstGeom>
          <a:ln w="12700">
            <a:miter lim="400000"/>
          </a:ln>
        </p:spPr>
      </p:pic>
      <p:sp>
        <p:nvSpPr>
          <p:cNvPr id="229" name="Curved Connector 36"/>
          <p:cNvSpPr/>
          <p:nvPr/>
        </p:nvSpPr>
        <p:spPr>
          <a:xfrm>
            <a:off x="3682661" y="4467888"/>
            <a:ext cx="1194140" cy="3593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31750">
            <a:solidFill>
              <a:srgbClr val="5B9BD5"/>
            </a:solidFill>
            <a:prstDash val="sysDash"/>
            <a:miter/>
            <a:tailEnd type="triangle"/>
          </a:ln>
        </p:spPr>
        <p:txBody>
          <a:bodyPr/>
          <a:lstStyle/>
          <a:p>
            <a:pPr/>
          </a:p>
        </p:txBody>
      </p:sp>
      <p:sp>
        <p:nvSpPr>
          <p:cNvPr id="225" name="Curved Connector 61"/>
          <p:cNvSpPr/>
          <p:nvPr/>
        </p:nvSpPr>
        <p:spPr>
          <a:xfrm flipV="1">
            <a:off x="2935274" y="1478174"/>
            <a:ext cx="1401933" cy="7260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400" y="0"/>
                  <a:pt x="10800" y="5400"/>
                  <a:pt x="10800" y="10800"/>
                </a:cubicBezTo>
                <a:cubicBezTo>
                  <a:pt x="10800" y="16200"/>
                  <a:pt x="16200" y="21600"/>
                  <a:pt x="21600" y="21600"/>
                </a:cubicBezTo>
              </a:path>
            </a:pathLst>
          </a:custGeom>
          <a:ln w="31750">
            <a:solidFill>
              <a:srgbClr val="5B9BD5"/>
            </a:solidFill>
            <a:prstDash val="sysDash"/>
            <a:miter/>
            <a:tailEnd type="triangle"/>
          </a:ln>
        </p:spPr>
        <p:txBody>
          <a:bodyPr lIns="45719" rIns="45719" anchor="ctr"/>
          <a:lstStyle/>
          <a:p>
            <a:pPr/>
          </a:p>
        </p:txBody>
      </p:sp>
      <p:pic>
        <p:nvPicPr>
          <p:cNvPr id="226" name="Picture 2" descr="Picture 2"/>
          <p:cNvPicPr>
            <a:picLocks noChangeAspect="1"/>
          </p:cNvPicPr>
          <p:nvPr/>
        </p:nvPicPr>
        <p:blipFill>
          <a:blip r:embed="rId7">
            <a:extLst/>
          </a:blip>
          <a:srcRect l="12273" t="0" r="18259" b="0"/>
          <a:stretch>
            <a:fillRect/>
          </a:stretch>
        </p:blipFill>
        <p:spPr>
          <a:xfrm>
            <a:off x="193832" y="1360855"/>
            <a:ext cx="3352802" cy="2714626"/>
          </a:xfrm>
          <a:prstGeom prst="rect">
            <a:avLst/>
          </a:prstGeom>
          <a:ln w="12700">
            <a:miter lim="400000"/>
          </a:ln>
        </p:spPr>
      </p:pic>
      <p:pic>
        <p:nvPicPr>
          <p:cNvPr id="227" name="Image" descr="Image"/>
          <p:cNvPicPr>
            <a:picLocks noChangeAspect="1"/>
          </p:cNvPicPr>
          <p:nvPr/>
        </p:nvPicPr>
        <p:blipFill>
          <a:blip r:embed="rId8">
            <a:extLst/>
          </a:blip>
          <a:stretch>
            <a:fillRect/>
          </a:stretch>
        </p:blipFill>
        <p:spPr>
          <a:xfrm>
            <a:off x="7446333" y="3044495"/>
            <a:ext cx="1643412" cy="112573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Title 1"/>
          <p:cNvSpPr txBox="1"/>
          <p:nvPr>
            <p:ph type="title"/>
          </p:nvPr>
        </p:nvSpPr>
        <p:spPr>
          <a:xfrm>
            <a:off x="304799" y="-1"/>
            <a:ext cx="5470528" cy="653856"/>
          </a:xfrm>
          <a:prstGeom prst="rect">
            <a:avLst/>
          </a:prstGeom>
        </p:spPr>
        <p:txBody>
          <a:bodyPr/>
          <a:lstStyle/>
          <a:p>
            <a:pPr/>
            <a:r>
              <a:t>This Should be You</a:t>
            </a:r>
          </a:p>
        </p:txBody>
      </p:sp>
      <p:pic>
        <p:nvPicPr>
          <p:cNvPr id="232" name="Picture 2" descr="Picture 2"/>
          <p:cNvPicPr>
            <a:picLocks noChangeAspect="1"/>
          </p:cNvPicPr>
          <p:nvPr/>
        </p:nvPicPr>
        <p:blipFill>
          <a:blip r:embed="rId2">
            <a:extLst/>
          </a:blip>
          <a:stretch>
            <a:fillRect/>
          </a:stretch>
        </p:blipFill>
        <p:spPr>
          <a:xfrm>
            <a:off x="1" y="762000"/>
            <a:ext cx="9144001" cy="5143097"/>
          </a:xfrm>
          <a:prstGeom prst="rect">
            <a:avLst/>
          </a:prstGeom>
          <a:ln w="12700">
            <a:miter lim="400000"/>
          </a:ln>
        </p:spPr>
      </p:pic>
      <p:sp>
        <p:nvSpPr>
          <p:cNvPr id="233" name="Content Placeholder 2"/>
          <p:cNvSpPr txBox="1"/>
          <p:nvPr/>
        </p:nvSpPr>
        <p:spPr>
          <a:xfrm>
            <a:off x="2583872" y="5995099"/>
            <a:ext cx="3976256"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685800">
              <a:spcBef>
                <a:spcPts val="400"/>
              </a:spcBef>
              <a:defRPr b="1">
                <a:latin typeface="Arial"/>
                <a:ea typeface="Arial"/>
                <a:cs typeface="Arial"/>
                <a:sym typeface="Arial"/>
              </a:defRPr>
            </a:lvl1pPr>
          </a:lstStyle>
          <a:p>
            <a:pPr/>
            <a:r>
              <a:t>A Castle of Knowledge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